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284" r:id="rId3"/>
    <p:sldId id="281" r:id="rId4"/>
    <p:sldId id="298" r:id="rId5"/>
    <p:sldId id="299" r:id="rId6"/>
    <p:sldId id="322" r:id="rId7"/>
    <p:sldId id="321" r:id="rId8"/>
    <p:sldId id="325" r:id="rId9"/>
    <p:sldId id="326" r:id="rId10"/>
    <p:sldId id="301" r:id="rId11"/>
    <p:sldId id="324" r:id="rId12"/>
    <p:sldId id="285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  <p:sldId id="314" r:id="rId23"/>
    <p:sldId id="315" r:id="rId24"/>
    <p:sldId id="316" r:id="rId25"/>
    <p:sldId id="317" r:id="rId26"/>
    <p:sldId id="318" r:id="rId27"/>
    <p:sldId id="319" r:id="rId28"/>
    <p:sldId id="320" r:id="rId29"/>
    <p:sldId id="287" r:id="rId30"/>
    <p:sldId id="300" r:id="rId31"/>
    <p:sldId id="257" r:id="rId32"/>
    <p:sldId id="258" r:id="rId33"/>
    <p:sldId id="259" r:id="rId34"/>
    <p:sldId id="264" r:id="rId35"/>
    <p:sldId id="263" r:id="rId36"/>
    <p:sldId id="262" r:id="rId37"/>
    <p:sldId id="261" r:id="rId38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42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137" cy="511731"/>
          </a:xfrm>
          <a:prstGeom prst="rect">
            <a:avLst/>
          </a:prstGeom>
        </p:spPr>
        <p:txBody>
          <a:bodyPr vert="horz" lIns="95070" tIns="47535" rIns="95070" bIns="4753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0506" y="1"/>
            <a:ext cx="3077137" cy="511731"/>
          </a:xfrm>
          <a:prstGeom prst="rect">
            <a:avLst/>
          </a:prstGeom>
        </p:spPr>
        <p:txBody>
          <a:bodyPr vert="horz" lIns="95070" tIns="47535" rIns="95070" bIns="47535" rtlCol="0"/>
          <a:lstStyle>
            <a:lvl1pPr algn="r">
              <a:defRPr sz="1200"/>
            </a:lvl1pPr>
          </a:lstStyle>
          <a:p>
            <a:fld id="{8597B1E3-7488-4AC9-A233-16E0C5C25525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238"/>
            <a:ext cx="3077137" cy="511731"/>
          </a:xfrm>
          <a:prstGeom prst="rect">
            <a:avLst/>
          </a:prstGeom>
        </p:spPr>
        <p:txBody>
          <a:bodyPr vert="horz" lIns="95070" tIns="47535" rIns="95070" bIns="4753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0506" y="9721238"/>
            <a:ext cx="3077137" cy="511731"/>
          </a:xfrm>
          <a:prstGeom prst="rect">
            <a:avLst/>
          </a:prstGeom>
        </p:spPr>
        <p:txBody>
          <a:bodyPr vert="horz" lIns="95070" tIns="47535" rIns="95070" bIns="47535" rtlCol="0" anchor="b"/>
          <a:lstStyle>
            <a:lvl1pPr algn="r">
              <a:defRPr sz="1200"/>
            </a:lvl1pPr>
          </a:lstStyle>
          <a:p>
            <a:fld id="{E415EF1D-9BA0-46FD-97A0-DB1F168DC3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560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lIns="95070" tIns="47535" rIns="95070" bIns="4753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1"/>
          </a:xfrm>
          <a:prstGeom prst="rect">
            <a:avLst/>
          </a:prstGeom>
        </p:spPr>
        <p:txBody>
          <a:bodyPr vert="horz" lIns="95070" tIns="47535" rIns="95070" bIns="47535" rtlCol="0"/>
          <a:lstStyle>
            <a:lvl1pPr algn="r">
              <a:defRPr sz="1200"/>
            </a:lvl1pPr>
          </a:lstStyle>
          <a:p>
            <a:fld id="{31D1962A-291F-4217-AD93-A38C0A9AA9BC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70" tIns="47535" rIns="95070" bIns="4753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5070" tIns="47535" rIns="95070" bIns="4753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1731"/>
          </a:xfrm>
          <a:prstGeom prst="rect">
            <a:avLst/>
          </a:prstGeom>
        </p:spPr>
        <p:txBody>
          <a:bodyPr vert="horz" lIns="95070" tIns="47535" rIns="95070" bIns="4753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1731"/>
          </a:xfrm>
          <a:prstGeom prst="rect">
            <a:avLst/>
          </a:prstGeom>
        </p:spPr>
        <p:txBody>
          <a:bodyPr vert="horz" lIns="95070" tIns="47535" rIns="95070" bIns="47535" rtlCol="0" anchor="b"/>
          <a:lstStyle>
            <a:lvl1pPr algn="r">
              <a:defRPr sz="1200"/>
            </a:lvl1pPr>
          </a:lstStyle>
          <a:p>
            <a:fld id="{BA427239-1679-4C9A-A078-9BD24D1340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40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18	50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27239-1679-4C9A-A078-9BD24D134078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166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15	60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27239-1679-4C9A-A078-9BD24D134078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707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12	75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27239-1679-4C9A-A078-9BD24D134078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525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9	100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27239-1679-4C9A-A078-9BD24D134078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0969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20	45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27239-1679-4C9A-A078-9BD24D134078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3274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36	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27239-1679-4C9A-A078-9BD24D134078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2643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10	90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427239-1679-4C9A-A078-9BD24D134078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500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86B7-90F1-4355-A77D-696417379EDD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DFC6A-DADF-4672-B1D1-3DE78E884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906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86B7-90F1-4355-A77D-696417379EDD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DFC6A-DADF-4672-B1D1-3DE78E884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68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86B7-90F1-4355-A77D-696417379EDD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DFC6A-DADF-4672-B1D1-3DE78E884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575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86B7-90F1-4355-A77D-696417379EDD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DFC6A-DADF-4672-B1D1-3DE78E884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938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86B7-90F1-4355-A77D-696417379EDD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DFC6A-DADF-4672-B1D1-3DE78E884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270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86B7-90F1-4355-A77D-696417379EDD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DFC6A-DADF-4672-B1D1-3DE78E884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812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86B7-90F1-4355-A77D-696417379EDD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DFC6A-DADF-4672-B1D1-3DE78E884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951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86B7-90F1-4355-A77D-696417379EDD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DFC6A-DADF-4672-B1D1-3DE78E884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045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86B7-90F1-4355-A77D-696417379EDD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DFC6A-DADF-4672-B1D1-3DE78E884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215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86B7-90F1-4355-A77D-696417379EDD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DFC6A-DADF-4672-B1D1-3DE78E884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06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586B7-90F1-4355-A77D-696417379EDD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DFC6A-DADF-4672-B1D1-3DE78E884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297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586B7-90F1-4355-A77D-696417379EDD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DFC6A-DADF-4672-B1D1-3DE78E8841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50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7" Type="http://schemas.openxmlformats.org/officeDocument/2006/relationships/image" Target="../media/image3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0.png"/><Relationship Id="rId5" Type="http://schemas.openxmlformats.org/officeDocument/2006/relationships/image" Target="../media/image300.png"/><Relationship Id="rId4" Type="http://schemas.openxmlformats.org/officeDocument/2006/relationships/image" Target="../media/image29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7" Type="http://schemas.openxmlformats.org/officeDocument/2006/relationships/image" Target="../media/image3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0.png"/><Relationship Id="rId5" Type="http://schemas.openxmlformats.org/officeDocument/2006/relationships/image" Target="../media/image330.png"/><Relationship Id="rId4" Type="http://schemas.openxmlformats.org/officeDocument/2006/relationships/image" Target="../media/image29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7" Type="http://schemas.openxmlformats.org/officeDocument/2006/relationships/image" Target="../media/image3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0.png"/><Relationship Id="rId4" Type="http://schemas.openxmlformats.org/officeDocument/2006/relationships/image" Target="../media/image29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7" Type="http://schemas.openxmlformats.org/officeDocument/2006/relationships/image" Target="../media/image3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29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7" Type="http://schemas.openxmlformats.org/officeDocument/2006/relationships/image" Target="../media/image3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29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7" Type="http://schemas.openxmlformats.org/officeDocument/2006/relationships/image" Target="../media/image3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29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7" Type="http://schemas.openxmlformats.org/officeDocument/2006/relationships/image" Target="../media/image3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29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7" Type="http://schemas.openxmlformats.org/officeDocument/2006/relationships/image" Target="../media/image3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29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7" Type="http://schemas.openxmlformats.org/officeDocument/2006/relationships/image" Target="../media/image3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29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7" Type="http://schemas.openxmlformats.org/officeDocument/2006/relationships/image" Target="../media/image3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29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7" Type="http://schemas.openxmlformats.org/officeDocument/2006/relationships/image" Target="../media/image3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29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7" Type="http://schemas.openxmlformats.org/officeDocument/2006/relationships/image" Target="../media/image3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29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7" Type="http://schemas.openxmlformats.org/officeDocument/2006/relationships/image" Target="../media/image3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29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7" Type="http://schemas.openxmlformats.org/officeDocument/2006/relationships/image" Target="../media/image3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29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7" Type="http://schemas.openxmlformats.org/officeDocument/2006/relationships/image" Target="../media/image3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4" Type="http://schemas.openxmlformats.org/officeDocument/2006/relationships/image" Target="../media/image290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7" Type="http://schemas.openxmlformats.org/officeDocument/2006/relationships/image" Target="../media/image3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4" Type="http://schemas.openxmlformats.org/officeDocument/2006/relationships/image" Target="../media/image290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0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7" Type="http://schemas.openxmlformats.org/officeDocument/2006/relationships/image" Target="../media/image6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5" Type="http://schemas.openxmlformats.org/officeDocument/2006/relationships/image" Target="../media/image65.png"/><Relationship Id="rId4" Type="http://schemas.openxmlformats.org/officeDocument/2006/relationships/image" Target="../media/image6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7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5" Type="http://schemas.openxmlformats.org/officeDocument/2006/relationships/image" Target="../media/image70.png"/><Relationship Id="rId4" Type="http://schemas.openxmlformats.org/officeDocument/2006/relationships/image" Target="../media/image69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7" Type="http://schemas.openxmlformats.org/officeDocument/2006/relationships/image" Target="../media/image7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png"/><Relationship Id="rId5" Type="http://schemas.openxmlformats.org/officeDocument/2006/relationships/image" Target="../media/image75.png"/><Relationship Id="rId4" Type="http://schemas.openxmlformats.org/officeDocument/2006/relationships/image" Target="../media/image7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7" Type="http://schemas.openxmlformats.org/officeDocument/2006/relationships/image" Target="../media/image8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1.png"/><Relationship Id="rId5" Type="http://schemas.openxmlformats.org/officeDocument/2006/relationships/image" Target="../media/image80.png"/><Relationship Id="rId4" Type="http://schemas.openxmlformats.org/officeDocument/2006/relationships/image" Target="../media/image79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7" Type="http://schemas.openxmlformats.org/officeDocument/2006/relationships/image" Target="../media/image8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6.png"/><Relationship Id="rId5" Type="http://schemas.openxmlformats.org/officeDocument/2006/relationships/image" Target="../media/image85.png"/><Relationship Id="rId4" Type="http://schemas.openxmlformats.org/officeDocument/2006/relationships/image" Target="../media/image8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png"/><Relationship Id="rId7" Type="http://schemas.openxmlformats.org/officeDocument/2006/relationships/image" Target="../media/image9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.png"/><Relationship Id="rId5" Type="http://schemas.openxmlformats.org/officeDocument/2006/relationships/image" Target="../media/image90.png"/><Relationship Id="rId4" Type="http://schemas.openxmlformats.org/officeDocument/2006/relationships/image" Target="../media/image89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8.png"/><Relationship Id="rId7" Type="http://schemas.openxmlformats.org/officeDocument/2006/relationships/image" Target="../media/image9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6.png"/><Relationship Id="rId5" Type="http://schemas.openxmlformats.org/officeDocument/2006/relationships/image" Target="../media/image95.png"/><Relationship Id="rId4" Type="http://schemas.openxmlformats.org/officeDocument/2006/relationships/image" Target="../media/image9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0.png"/><Relationship Id="rId13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610.png"/><Relationship Id="rId12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100.png"/><Relationship Id="rId5" Type="http://schemas.openxmlformats.org/officeDocument/2006/relationships/image" Target="../media/image14.png"/><Relationship Id="rId10" Type="http://schemas.openxmlformats.org/officeDocument/2006/relationships/image" Target="../media/image98.png"/><Relationship Id="rId4" Type="http://schemas.openxmlformats.org/officeDocument/2006/relationships/image" Target="../media/image13.png"/><Relationship Id="rId9" Type="http://schemas.openxmlformats.org/officeDocument/2006/relationships/image" Target="../media/image810.png"/><Relationship Id="rId14" Type="http://schemas.openxmlformats.org/officeDocument/2006/relationships/image" Target="../media/image12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0.png"/><Relationship Id="rId7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0.png"/><Relationship Id="rId11" Type="http://schemas.openxmlformats.org/officeDocument/2006/relationships/image" Target="../media/image27.png"/><Relationship Id="rId5" Type="http://schemas.openxmlformats.org/officeDocument/2006/relationships/image" Target="../media/image210.png"/><Relationship Id="rId10" Type="http://schemas.openxmlformats.org/officeDocument/2006/relationships/image" Target="../media/image26.png"/><Relationship Id="rId4" Type="http://schemas.openxmlformats.org/officeDocument/2006/relationships/image" Target="../media/image200.png"/><Relationship Id="rId9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4.png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Trapezium and Diagonals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Inspired by a problem in:</a:t>
            </a:r>
          </a:p>
          <a:p>
            <a:r>
              <a:rPr lang="en-GB" dirty="0"/>
              <a:t>40 Harder Problems for the Classroom, Derek Ball (2005), ATM</a:t>
            </a:r>
          </a:p>
        </p:txBody>
      </p:sp>
    </p:spTree>
    <p:extLst>
      <p:ext uri="{BB962C8B-B14F-4D97-AF65-F5344CB8AC3E}">
        <p14:creationId xmlns:p14="http://schemas.microsoft.com/office/powerpoint/2010/main" val="19090704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866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2E32A-E518-425A-AC23-5CCC8AB57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0FC4902-6F85-403C-9BEC-5C059D236BD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/>
                  <a:t>The answer is 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30</m:t>
                    </m:r>
                  </m:oMath>
                </a14:m>
                <a:r>
                  <a:rPr lang="en-GB" dirty="0"/>
                  <a:t>  in all cases</a:t>
                </a:r>
              </a:p>
              <a:p>
                <a:pPr lvl="1"/>
                <a:r>
                  <a:rPr lang="en-GB" dirty="0"/>
                  <a:t>since the product of the two numbers is 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900</m:t>
                    </m:r>
                  </m:oMath>
                </a14:m>
                <a:r>
                  <a:rPr lang="en-GB" dirty="0"/>
                  <a:t>.</a:t>
                </a:r>
                <a:br>
                  <a:rPr lang="en-GB" dirty="0"/>
                </a:br>
                <a:endParaRPr lang="en-GB" dirty="0"/>
              </a:p>
              <a:p>
                <a:r>
                  <a:rPr lang="en-GB" dirty="0"/>
                  <a:t>The right angles are a red herring.  </a:t>
                </a:r>
              </a:p>
              <a:p>
                <a:pPr lvl="1"/>
                <a:r>
                  <a:rPr lang="en-GB" dirty="0"/>
                  <a:t>There are some extra figures that do not have right angles at the end.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0FC4902-6F85-403C-9BEC-5C059D236BD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04" t="-16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8016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451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0" y="6488668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SIC_7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43928" y="398057"/>
            <a:ext cx="5840240" cy="5638576"/>
            <a:chOff x="243928" y="398057"/>
            <a:chExt cx="5840240" cy="5638576"/>
          </a:xfrm>
        </p:grpSpPr>
        <p:grpSp>
          <p:nvGrpSpPr>
            <p:cNvPr id="29" name="Group 28"/>
            <p:cNvGrpSpPr/>
            <p:nvPr/>
          </p:nvGrpSpPr>
          <p:grpSpPr>
            <a:xfrm>
              <a:off x="243928" y="398057"/>
              <a:ext cx="5840240" cy="5638576"/>
              <a:chOff x="243928" y="398057"/>
              <a:chExt cx="5840240" cy="5638576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597768" y="1447800"/>
                <a:ext cx="5486400" cy="3962400"/>
                <a:chOff x="597768" y="1447800"/>
                <a:chExt cx="5486400" cy="3962400"/>
              </a:xfrm>
            </p:grpSpPr>
            <p:grpSp>
              <p:nvGrpSpPr>
                <p:cNvPr id="10" name="Group 9"/>
                <p:cNvGrpSpPr/>
                <p:nvPr/>
              </p:nvGrpSpPr>
              <p:grpSpPr>
                <a:xfrm>
                  <a:off x="597768" y="1447800"/>
                  <a:ext cx="5486400" cy="3962400"/>
                  <a:chOff x="597768" y="1447800"/>
                  <a:chExt cx="5486400" cy="3962400"/>
                </a:xfrm>
              </p:grpSpPr>
              <p:pic>
                <p:nvPicPr>
                  <p:cNvPr id="21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97768" y="1447800"/>
                    <a:ext cx="5486400" cy="3962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2" name="TextBox 21"/>
                      <p:cNvSpPr txBox="1"/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b="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2" name="TextBox 2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blipFill rotWithShape="1">
                        <a:blip r:embed="rId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3" name="TextBox 22"/>
                      <p:cNvSpPr txBox="1"/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i="1" dirty="0" smtClean="0">
                                  <a:latin typeface="Cambria Math"/>
                                </a:rPr>
                                <m:t>𝐵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3" name="TextBox 2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blipFill rotWithShape="1"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" name="TextBox 23"/>
                    <p:cNvSpPr txBox="1"/>
                    <p:nvPr/>
                  </p:nvSpPr>
                  <p:spPr>
                    <a:xfrm>
                      <a:off x="1853044" y="1721714"/>
                      <a:ext cx="732893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18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4" name="TextBox 2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853044" y="1721714"/>
                      <a:ext cx="732893" cy="584775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TextBox 24"/>
                    <p:cNvSpPr txBox="1"/>
                    <p:nvPr/>
                  </p:nvSpPr>
                  <p:spPr>
                    <a:xfrm>
                      <a:off x="2365674" y="4007784"/>
                      <a:ext cx="732893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50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5" name="TextBox 2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65674" y="4007784"/>
                      <a:ext cx="732893" cy="58477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6" name="TextBox 25"/>
              <p:cNvSpPr txBox="1"/>
              <p:nvPr/>
            </p:nvSpPr>
            <p:spPr>
              <a:xfrm>
                <a:off x="4355976" y="1794302"/>
                <a:ext cx="16530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Not to scale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dirty="0">
                        <a:latin typeface="Comic Sans MS" panose="030F0702030302020204" pitchFamily="66" charset="0"/>
                      </a:rPr>
                      <a:t>In this trapezium  what are the areas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 and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𝐵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?</a:t>
                    </a: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1042" t="-1538" r="-116" b="-23077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TextBox 27"/>
              <p:cNvSpPr txBox="1"/>
              <p:nvPr/>
            </p:nvSpPr>
            <p:spPr>
              <a:xfrm>
                <a:off x="243928" y="398057"/>
                <a:ext cx="488948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Trapezium and Diagonals</a:t>
                </a: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 rot="16200000">
              <a:off x="656188" y="4902970"/>
              <a:ext cx="435215" cy="435215"/>
              <a:chOff x="6012160" y="836712"/>
              <a:chExt cx="435215" cy="435215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637438" y="1502036"/>
              <a:ext cx="435215" cy="435215"/>
              <a:chOff x="6012160" y="836712"/>
              <a:chExt cx="435215" cy="435215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9104062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0" y="6488668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SIC_7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43928" y="398057"/>
            <a:ext cx="5840240" cy="5638576"/>
            <a:chOff x="243928" y="398057"/>
            <a:chExt cx="5840240" cy="5638576"/>
          </a:xfrm>
        </p:grpSpPr>
        <p:grpSp>
          <p:nvGrpSpPr>
            <p:cNvPr id="29" name="Group 28"/>
            <p:cNvGrpSpPr/>
            <p:nvPr/>
          </p:nvGrpSpPr>
          <p:grpSpPr>
            <a:xfrm>
              <a:off x="243928" y="398057"/>
              <a:ext cx="5840240" cy="5638576"/>
              <a:chOff x="243928" y="398057"/>
              <a:chExt cx="5840240" cy="5638576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597768" y="1447800"/>
                <a:ext cx="5486400" cy="3962400"/>
                <a:chOff x="597768" y="1447800"/>
                <a:chExt cx="5486400" cy="3962400"/>
              </a:xfrm>
            </p:grpSpPr>
            <p:grpSp>
              <p:nvGrpSpPr>
                <p:cNvPr id="10" name="Group 9"/>
                <p:cNvGrpSpPr/>
                <p:nvPr/>
              </p:nvGrpSpPr>
              <p:grpSpPr>
                <a:xfrm>
                  <a:off x="597768" y="1447800"/>
                  <a:ext cx="5486400" cy="3962400"/>
                  <a:chOff x="597768" y="1447800"/>
                  <a:chExt cx="5486400" cy="3962400"/>
                </a:xfrm>
              </p:grpSpPr>
              <p:pic>
                <p:nvPicPr>
                  <p:cNvPr id="21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97768" y="1447800"/>
                    <a:ext cx="5486400" cy="3962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2" name="TextBox 21"/>
                      <p:cNvSpPr txBox="1"/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b="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2" name="TextBox 2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blipFill rotWithShape="1">
                        <a:blip r:embed="rId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3" name="TextBox 22"/>
                      <p:cNvSpPr txBox="1"/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i="1" dirty="0" smtClean="0">
                                  <a:latin typeface="Cambria Math"/>
                                </a:rPr>
                                <m:t>𝐵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3" name="TextBox 2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blipFill rotWithShape="1"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" name="TextBox 23"/>
                    <p:cNvSpPr txBox="1"/>
                    <p:nvPr/>
                  </p:nvSpPr>
                  <p:spPr>
                    <a:xfrm>
                      <a:off x="1853044" y="1721714"/>
                      <a:ext cx="732893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15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4" name="TextBox 2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853044" y="1721714"/>
                      <a:ext cx="732893" cy="584775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TextBox 24"/>
                    <p:cNvSpPr txBox="1"/>
                    <p:nvPr/>
                  </p:nvSpPr>
                  <p:spPr>
                    <a:xfrm>
                      <a:off x="2365674" y="4007784"/>
                      <a:ext cx="732893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60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5" name="TextBox 2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65674" y="4007784"/>
                      <a:ext cx="732893" cy="58477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6" name="TextBox 25"/>
              <p:cNvSpPr txBox="1"/>
              <p:nvPr/>
            </p:nvSpPr>
            <p:spPr>
              <a:xfrm>
                <a:off x="4355976" y="1794302"/>
                <a:ext cx="16530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Not to scale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dirty="0">
                        <a:latin typeface="Comic Sans MS" panose="030F0702030302020204" pitchFamily="66" charset="0"/>
                      </a:rPr>
                      <a:t>In this trapezium  what are the areas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 and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𝐵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?</a:t>
                    </a: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1042" t="-1538" r="-116" b="-23077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TextBox 27"/>
              <p:cNvSpPr txBox="1"/>
              <p:nvPr/>
            </p:nvSpPr>
            <p:spPr>
              <a:xfrm>
                <a:off x="243928" y="398057"/>
                <a:ext cx="488948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Trapezium and Diagonals</a:t>
                </a: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 rot="16200000">
              <a:off x="656188" y="4902970"/>
              <a:ext cx="435215" cy="435215"/>
              <a:chOff x="6012160" y="836712"/>
              <a:chExt cx="435215" cy="435215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637438" y="1502036"/>
              <a:ext cx="435215" cy="435215"/>
              <a:chOff x="6012160" y="836712"/>
              <a:chExt cx="435215" cy="435215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9341234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0" y="6488668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SIC_7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43928" y="398057"/>
            <a:ext cx="5840240" cy="5638576"/>
            <a:chOff x="243928" y="398057"/>
            <a:chExt cx="5840240" cy="5638576"/>
          </a:xfrm>
        </p:grpSpPr>
        <p:grpSp>
          <p:nvGrpSpPr>
            <p:cNvPr id="29" name="Group 28"/>
            <p:cNvGrpSpPr/>
            <p:nvPr/>
          </p:nvGrpSpPr>
          <p:grpSpPr>
            <a:xfrm>
              <a:off x="243928" y="398057"/>
              <a:ext cx="5840240" cy="5638576"/>
              <a:chOff x="243928" y="398057"/>
              <a:chExt cx="5840240" cy="5638576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597768" y="1447800"/>
                <a:ext cx="5486400" cy="3962400"/>
                <a:chOff x="597768" y="1447800"/>
                <a:chExt cx="5486400" cy="3962400"/>
              </a:xfrm>
            </p:grpSpPr>
            <p:grpSp>
              <p:nvGrpSpPr>
                <p:cNvPr id="10" name="Group 9"/>
                <p:cNvGrpSpPr/>
                <p:nvPr/>
              </p:nvGrpSpPr>
              <p:grpSpPr>
                <a:xfrm>
                  <a:off x="597768" y="1447800"/>
                  <a:ext cx="5486400" cy="3962400"/>
                  <a:chOff x="597768" y="1447800"/>
                  <a:chExt cx="5486400" cy="3962400"/>
                </a:xfrm>
              </p:grpSpPr>
              <p:pic>
                <p:nvPicPr>
                  <p:cNvPr id="21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97768" y="1447800"/>
                    <a:ext cx="5486400" cy="3962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2" name="TextBox 21"/>
                      <p:cNvSpPr txBox="1"/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b="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2" name="TextBox 2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blipFill rotWithShape="1">
                        <a:blip r:embed="rId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3" name="TextBox 22"/>
                      <p:cNvSpPr txBox="1"/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i="1" dirty="0" smtClean="0">
                                  <a:latin typeface="Cambria Math"/>
                                </a:rPr>
                                <m:t>𝐵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3" name="TextBox 2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blipFill rotWithShape="1"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" name="TextBox 23"/>
                    <p:cNvSpPr txBox="1"/>
                    <p:nvPr/>
                  </p:nvSpPr>
                  <p:spPr>
                    <a:xfrm>
                      <a:off x="1853044" y="1721714"/>
                      <a:ext cx="732893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12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4" name="TextBox 2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853044" y="1721714"/>
                      <a:ext cx="732893" cy="584775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TextBox 24"/>
                    <p:cNvSpPr txBox="1"/>
                    <p:nvPr/>
                  </p:nvSpPr>
                  <p:spPr>
                    <a:xfrm>
                      <a:off x="2365674" y="4007784"/>
                      <a:ext cx="732893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75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5" name="TextBox 2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65674" y="4007784"/>
                      <a:ext cx="732893" cy="58477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6" name="TextBox 25"/>
              <p:cNvSpPr txBox="1"/>
              <p:nvPr/>
            </p:nvSpPr>
            <p:spPr>
              <a:xfrm>
                <a:off x="4355976" y="1794302"/>
                <a:ext cx="16530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Not to scale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dirty="0">
                        <a:latin typeface="Comic Sans MS" panose="030F0702030302020204" pitchFamily="66" charset="0"/>
                      </a:rPr>
                      <a:t>In this trapezium  what are the areas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 and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𝐵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?</a:t>
                    </a: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1042" t="-1538" r="-116" b="-23077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TextBox 27"/>
              <p:cNvSpPr txBox="1"/>
              <p:nvPr/>
            </p:nvSpPr>
            <p:spPr>
              <a:xfrm>
                <a:off x="243928" y="398057"/>
                <a:ext cx="488948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Trapezium and Diagonals</a:t>
                </a: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 rot="16200000">
              <a:off x="656188" y="4902970"/>
              <a:ext cx="435215" cy="435215"/>
              <a:chOff x="6012160" y="836712"/>
              <a:chExt cx="435215" cy="435215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637438" y="1502036"/>
              <a:ext cx="435215" cy="435215"/>
              <a:chOff x="6012160" y="836712"/>
              <a:chExt cx="435215" cy="435215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9242182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0" y="6488668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SIC_7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43928" y="398057"/>
            <a:ext cx="5840240" cy="5638576"/>
            <a:chOff x="243928" y="398057"/>
            <a:chExt cx="5840240" cy="5638576"/>
          </a:xfrm>
        </p:grpSpPr>
        <p:grpSp>
          <p:nvGrpSpPr>
            <p:cNvPr id="29" name="Group 28"/>
            <p:cNvGrpSpPr/>
            <p:nvPr/>
          </p:nvGrpSpPr>
          <p:grpSpPr>
            <a:xfrm>
              <a:off x="243928" y="398057"/>
              <a:ext cx="5840240" cy="5638576"/>
              <a:chOff x="243928" y="398057"/>
              <a:chExt cx="5840240" cy="5638576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597768" y="1447800"/>
                <a:ext cx="5486400" cy="3962400"/>
                <a:chOff x="597768" y="1447800"/>
                <a:chExt cx="5486400" cy="3962400"/>
              </a:xfrm>
            </p:grpSpPr>
            <p:grpSp>
              <p:nvGrpSpPr>
                <p:cNvPr id="10" name="Group 9"/>
                <p:cNvGrpSpPr/>
                <p:nvPr/>
              </p:nvGrpSpPr>
              <p:grpSpPr>
                <a:xfrm>
                  <a:off x="597768" y="1447800"/>
                  <a:ext cx="5486400" cy="3962400"/>
                  <a:chOff x="597768" y="1447800"/>
                  <a:chExt cx="5486400" cy="3962400"/>
                </a:xfrm>
              </p:grpSpPr>
              <p:pic>
                <p:nvPicPr>
                  <p:cNvPr id="21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97768" y="1447800"/>
                    <a:ext cx="5486400" cy="3962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2" name="TextBox 21"/>
                      <p:cNvSpPr txBox="1"/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b="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2" name="TextBox 2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blipFill rotWithShape="1">
                        <a:blip r:embed="rId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3" name="TextBox 22"/>
                      <p:cNvSpPr txBox="1"/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i="1" dirty="0" smtClean="0">
                                  <a:latin typeface="Cambria Math"/>
                                </a:rPr>
                                <m:t>𝐵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3" name="TextBox 2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blipFill rotWithShape="1"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" name="TextBox 23"/>
                    <p:cNvSpPr txBox="1"/>
                    <p:nvPr/>
                  </p:nvSpPr>
                  <p:spPr>
                    <a:xfrm>
                      <a:off x="1950029" y="1721714"/>
                      <a:ext cx="505267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9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4" name="TextBox 2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950029" y="1721714"/>
                      <a:ext cx="505267" cy="584775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TextBox 24"/>
                    <p:cNvSpPr txBox="1"/>
                    <p:nvPr/>
                  </p:nvSpPr>
                  <p:spPr>
                    <a:xfrm>
                      <a:off x="2365674" y="4007784"/>
                      <a:ext cx="960519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100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5" name="TextBox 2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65674" y="4007784"/>
                      <a:ext cx="960519" cy="58477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6" name="TextBox 25"/>
              <p:cNvSpPr txBox="1"/>
              <p:nvPr/>
            </p:nvSpPr>
            <p:spPr>
              <a:xfrm>
                <a:off x="4355976" y="1794302"/>
                <a:ext cx="16530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Not to scale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dirty="0">
                        <a:latin typeface="Comic Sans MS" panose="030F0702030302020204" pitchFamily="66" charset="0"/>
                      </a:rPr>
                      <a:t>In this trapezium  what are the areas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 and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𝐵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?</a:t>
                    </a: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1042" t="-1538" r="-116" b="-23077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TextBox 27"/>
              <p:cNvSpPr txBox="1"/>
              <p:nvPr/>
            </p:nvSpPr>
            <p:spPr>
              <a:xfrm>
                <a:off x="243928" y="398057"/>
                <a:ext cx="488948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Trapezium and Diagonals</a:t>
                </a: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 rot="16200000">
              <a:off x="656188" y="4902970"/>
              <a:ext cx="435215" cy="435215"/>
              <a:chOff x="6012160" y="836712"/>
              <a:chExt cx="435215" cy="435215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637438" y="1502036"/>
              <a:ext cx="435215" cy="435215"/>
              <a:chOff x="6012160" y="836712"/>
              <a:chExt cx="435215" cy="435215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7138943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0" y="6488668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SIC_7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43928" y="398057"/>
            <a:ext cx="5840240" cy="5638576"/>
            <a:chOff x="243928" y="398057"/>
            <a:chExt cx="5840240" cy="5638576"/>
          </a:xfrm>
        </p:grpSpPr>
        <p:grpSp>
          <p:nvGrpSpPr>
            <p:cNvPr id="29" name="Group 28"/>
            <p:cNvGrpSpPr/>
            <p:nvPr/>
          </p:nvGrpSpPr>
          <p:grpSpPr>
            <a:xfrm>
              <a:off x="243928" y="398057"/>
              <a:ext cx="5840240" cy="5638576"/>
              <a:chOff x="243928" y="398057"/>
              <a:chExt cx="5840240" cy="5638576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597768" y="1447800"/>
                <a:ext cx="5486400" cy="3962400"/>
                <a:chOff x="597768" y="1447800"/>
                <a:chExt cx="5486400" cy="3962400"/>
              </a:xfrm>
            </p:grpSpPr>
            <p:grpSp>
              <p:nvGrpSpPr>
                <p:cNvPr id="10" name="Group 9"/>
                <p:cNvGrpSpPr/>
                <p:nvPr/>
              </p:nvGrpSpPr>
              <p:grpSpPr>
                <a:xfrm>
                  <a:off x="597768" y="1447800"/>
                  <a:ext cx="5486400" cy="3962400"/>
                  <a:chOff x="597768" y="1447800"/>
                  <a:chExt cx="5486400" cy="3962400"/>
                </a:xfrm>
              </p:grpSpPr>
              <p:pic>
                <p:nvPicPr>
                  <p:cNvPr id="21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97768" y="1447800"/>
                    <a:ext cx="5486400" cy="3962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2" name="TextBox 21"/>
                      <p:cNvSpPr txBox="1"/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b="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2" name="TextBox 2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blipFill rotWithShape="1">
                        <a:blip r:embed="rId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3" name="TextBox 22"/>
                      <p:cNvSpPr txBox="1"/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i="1" dirty="0" smtClean="0">
                                  <a:latin typeface="Cambria Math"/>
                                </a:rPr>
                                <m:t>𝐵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3" name="TextBox 2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blipFill rotWithShape="1"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" name="TextBox 23"/>
                    <p:cNvSpPr txBox="1"/>
                    <p:nvPr/>
                  </p:nvSpPr>
                  <p:spPr>
                    <a:xfrm>
                      <a:off x="1950029" y="1721714"/>
                      <a:ext cx="732893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20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4" name="TextBox 2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950029" y="1721714"/>
                      <a:ext cx="732893" cy="584775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TextBox 24"/>
                    <p:cNvSpPr txBox="1"/>
                    <p:nvPr/>
                  </p:nvSpPr>
                  <p:spPr>
                    <a:xfrm>
                      <a:off x="2365674" y="4007784"/>
                      <a:ext cx="732893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45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5" name="TextBox 2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65674" y="4007784"/>
                      <a:ext cx="732893" cy="58477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6" name="TextBox 25"/>
              <p:cNvSpPr txBox="1"/>
              <p:nvPr/>
            </p:nvSpPr>
            <p:spPr>
              <a:xfrm>
                <a:off x="4355976" y="1794302"/>
                <a:ext cx="16530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Not to scale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dirty="0">
                        <a:latin typeface="Comic Sans MS" panose="030F0702030302020204" pitchFamily="66" charset="0"/>
                      </a:rPr>
                      <a:t>In this trapezium  what are the areas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 and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𝐵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?</a:t>
                    </a: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1042" t="-1538" r="-116" b="-23077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TextBox 27"/>
              <p:cNvSpPr txBox="1"/>
              <p:nvPr/>
            </p:nvSpPr>
            <p:spPr>
              <a:xfrm>
                <a:off x="243928" y="398057"/>
                <a:ext cx="488948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Trapezium and Diagonals</a:t>
                </a: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 rot="16200000">
              <a:off x="656188" y="4902970"/>
              <a:ext cx="435215" cy="435215"/>
              <a:chOff x="6012160" y="836712"/>
              <a:chExt cx="435215" cy="435215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637438" y="1502036"/>
              <a:ext cx="435215" cy="435215"/>
              <a:chOff x="6012160" y="836712"/>
              <a:chExt cx="435215" cy="435215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340441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0" y="6488668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SIC_7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43928" y="398057"/>
            <a:ext cx="5840240" cy="5638576"/>
            <a:chOff x="243928" y="398057"/>
            <a:chExt cx="5840240" cy="5638576"/>
          </a:xfrm>
        </p:grpSpPr>
        <p:grpSp>
          <p:nvGrpSpPr>
            <p:cNvPr id="29" name="Group 28"/>
            <p:cNvGrpSpPr/>
            <p:nvPr/>
          </p:nvGrpSpPr>
          <p:grpSpPr>
            <a:xfrm>
              <a:off x="243928" y="398057"/>
              <a:ext cx="5840240" cy="5638576"/>
              <a:chOff x="243928" y="398057"/>
              <a:chExt cx="5840240" cy="5638576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597768" y="1447800"/>
                <a:ext cx="5486400" cy="3962400"/>
                <a:chOff x="597768" y="1447800"/>
                <a:chExt cx="5486400" cy="3962400"/>
              </a:xfrm>
            </p:grpSpPr>
            <p:grpSp>
              <p:nvGrpSpPr>
                <p:cNvPr id="10" name="Group 9"/>
                <p:cNvGrpSpPr/>
                <p:nvPr/>
              </p:nvGrpSpPr>
              <p:grpSpPr>
                <a:xfrm>
                  <a:off x="597768" y="1447800"/>
                  <a:ext cx="5486400" cy="3962400"/>
                  <a:chOff x="597768" y="1447800"/>
                  <a:chExt cx="5486400" cy="3962400"/>
                </a:xfrm>
              </p:grpSpPr>
              <p:pic>
                <p:nvPicPr>
                  <p:cNvPr id="21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97768" y="1447800"/>
                    <a:ext cx="5486400" cy="3962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2" name="TextBox 21"/>
                      <p:cNvSpPr txBox="1"/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b="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2" name="TextBox 2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blipFill rotWithShape="1">
                        <a:blip r:embed="rId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3" name="TextBox 22"/>
                      <p:cNvSpPr txBox="1"/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i="1" dirty="0" smtClean="0">
                                  <a:latin typeface="Cambria Math"/>
                                </a:rPr>
                                <m:t>𝐵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3" name="TextBox 2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blipFill rotWithShape="1"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" name="TextBox 23"/>
                    <p:cNvSpPr txBox="1"/>
                    <p:nvPr/>
                  </p:nvSpPr>
                  <p:spPr>
                    <a:xfrm>
                      <a:off x="1950029" y="1721714"/>
                      <a:ext cx="732893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25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4" name="TextBox 2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950029" y="1721714"/>
                      <a:ext cx="732893" cy="584775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TextBox 24"/>
                    <p:cNvSpPr txBox="1"/>
                    <p:nvPr/>
                  </p:nvSpPr>
                  <p:spPr>
                    <a:xfrm>
                      <a:off x="2365674" y="4007784"/>
                      <a:ext cx="732893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36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5" name="TextBox 2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65674" y="4007784"/>
                      <a:ext cx="732893" cy="58477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6" name="TextBox 25"/>
              <p:cNvSpPr txBox="1"/>
              <p:nvPr/>
            </p:nvSpPr>
            <p:spPr>
              <a:xfrm>
                <a:off x="4355976" y="1794302"/>
                <a:ext cx="16530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Not to scale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dirty="0">
                        <a:latin typeface="Comic Sans MS" panose="030F0702030302020204" pitchFamily="66" charset="0"/>
                      </a:rPr>
                      <a:t>In this trapezium  what are the areas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 and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𝐵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?</a:t>
                    </a: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1042" t="-1538" r="-116" b="-23077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TextBox 27"/>
              <p:cNvSpPr txBox="1"/>
              <p:nvPr/>
            </p:nvSpPr>
            <p:spPr>
              <a:xfrm>
                <a:off x="243928" y="398057"/>
                <a:ext cx="488948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Trapezium and Diagonals</a:t>
                </a: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 rot="16200000">
              <a:off x="656188" y="4902970"/>
              <a:ext cx="435215" cy="435215"/>
              <a:chOff x="6012160" y="836712"/>
              <a:chExt cx="435215" cy="435215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637438" y="1502036"/>
              <a:ext cx="435215" cy="435215"/>
              <a:chOff x="6012160" y="836712"/>
              <a:chExt cx="435215" cy="435215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6799909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0" y="6488668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SIC_7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43928" y="398057"/>
            <a:ext cx="5840240" cy="5638576"/>
            <a:chOff x="243928" y="398057"/>
            <a:chExt cx="5840240" cy="5638576"/>
          </a:xfrm>
        </p:grpSpPr>
        <p:grpSp>
          <p:nvGrpSpPr>
            <p:cNvPr id="29" name="Group 28"/>
            <p:cNvGrpSpPr/>
            <p:nvPr/>
          </p:nvGrpSpPr>
          <p:grpSpPr>
            <a:xfrm>
              <a:off x="243928" y="398057"/>
              <a:ext cx="5840240" cy="5638576"/>
              <a:chOff x="243928" y="398057"/>
              <a:chExt cx="5840240" cy="5638576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597768" y="1447800"/>
                <a:ext cx="5486400" cy="3962400"/>
                <a:chOff x="597768" y="1447800"/>
                <a:chExt cx="5486400" cy="3962400"/>
              </a:xfrm>
            </p:grpSpPr>
            <p:grpSp>
              <p:nvGrpSpPr>
                <p:cNvPr id="10" name="Group 9"/>
                <p:cNvGrpSpPr/>
                <p:nvPr/>
              </p:nvGrpSpPr>
              <p:grpSpPr>
                <a:xfrm>
                  <a:off x="597768" y="1447800"/>
                  <a:ext cx="5486400" cy="3962400"/>
                  <a:chOff x="597768" y="1447800"/>
                  <a:chExt cx="5486400" cy="3962400"/>
                </a:xfrm>
              </p:grpSpPr>
              <p:pic>
                <p:nvPicPr>
                  <p:cNvPr id="21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97768" y="1447800"/>
                    <a:ext cx="5486400" cy="3962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2" name="TextBox 21"/>
                      <p:cNvSpPr txBox="1"/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b="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2" name="TextBox 2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blipFill rotWithShape="1">
                        <a:blip r:embed="rId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3" name="TextBox 22"/>
                      <p:cNvSpPr txBox="1"/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i="1" dirty="0" smtClean="0">
                                  <a:latin typeface="Cambria Math"/>
                                </a:rPr>
                                <m:t>𝐵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3" name="TextBox 2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blipFill rotWithShape="1"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" name="TextBox 23"/>
                    <p:cNvSpPr txBox="1"/>
                    <p:nvPr/>
                  </p:nvSpPr>
                  <p:spPr>
                    <a:xfrm>
                      <a:off x="1950029" y="1721714"/>
                      <a:ext cx="732893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10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4" name="TextBox 2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950029" y="1721714"/>
                      <a:ext cx="732893" cy="584775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TextBox 24"/>
                    <p:cNvSpPr txBox="1"/>
                    <p:nvPr/>
                  </p:nvSpPr>
                  <p:spPr>
                    <a:xfrm>
                      <a:off x="2365674" y="4007784"/>
                      <a:ext cx="732893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90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5" name="TextBox 2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65674" y="4007784"/>
                      <a:ext cx="732893" cy="58477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6" name="TextBox 25"/>
              <p:cNvSpPr txBox="1"/>
              <p:nvPr/>
            </p:nvSpPr>
            <p:spPr>
              <a:xfrm>
                <a:off x="4355976" y="1794302"/>
                <a:ext cx="16530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Not to scale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dirty="0">
                        <a:latin typeface="Comic Sans MS" panose="030F0702030302020204" pitchFamily="66" charset="0"/>
                      </a:rPr>
                      <a:t>In this trapezium  what are the areas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 and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𝐵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?</a:t>
                    </a: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1042" t="-1538" r="-116" b="-23077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TextBox 27"/>
              <p:cNvSpPr txBox="1"/>
              <p:nvPr/>
            </p:nvSpPr>
            <p:spPr>
              <a:xfrm>
                <a:off x="243928" y="398057"/>
                <a:ext cx="488948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Trapezium and Diagonals</a:t>
                </a: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 rot="16200000">
              <a:off x="656188" y="4902970"/>
              <a:ext cx="435215" cy="435215"/>
              <a:chOff x="6012160" y="836712"/>
              <a:chExt cx="435215" cy="435215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637438" y="1502036"/>
              <a:ext cx="435215" cy="435215"/>
              <a:chOff x="6012160" y="836712"/>
              <a:chExt cx="435215" cy="435215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612131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DB38E87-9255-4257-A85F-22F013EC9951}"/>
              </a:ext>
            </a:extLst>
          </p:cNvPr>
          <p:cNvSpPr>
            <a:spLocks noChangeAspect="1"/>
          </p:cNvSpPr>
          <p:nvPr/>
        </p:nvSpPr>
        <p:spPr>
          <a:xfrm>
            <a:off x="304802" y="292100"/>
            <a:ext cx="7862400" cy="5896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068" y="1447800"/>
            <a:ext cx="54864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107954" y="2654326"/>
                <a:ext cx="54136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7954" y="2654326"/>
                <a:ext cx="541367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270444" y="2467919"/>
                <a:ext cx="55797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0444" y="2467919"/>
                <a:ext cx="557973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044058" y="1747839"/>
                <a:ext cx="73289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dirty="0" smtClean="0">
                          <a:latin typeface="Cambria Math"/>
                        </a:rPr>
                        <m:t>18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4058" y="1747839"/>
                <a:ext cx="732893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457516" y="3806454"/>
                <a:ext cx="73289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dirty="0" smtClean="0">
                          <a:latin typeface="Cambria Math"/>
                        </a:rPr>
                        <m:t>50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7516" y="3806454"/>
                <a:ext cx="732893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470276" y="1794302"/>
            <a:ext cx="16530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Not to scale</a:t>
            </a:r>
          </a:p>
        </p:txBody>
      </p:sp>
      <p:grpSp>
        <p:nvGrpSpPr>
          <p:cNvPr id="12" name="Group 11"/>
          <p:cNvGrpSpPr/>
          <p:nvPr/>
        </p:nvGrpSpPr>
        <p:grpSpPr>
          <a:xfrm rot="16200000">
            <a:off x="770488" y="4902970"/>
            <a:ext cx="435215" cy="435215"/>
            <a:chOff x="6012160" y="836712"/>
            <a:chExt cx="435215" cy="435215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6444208" y="836712"/>
              <a:ext cx="0" cy="435215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6229768" y="1051153"/>
              <a:ext cx="0" cy="435215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751738" y="1502036"/>
            <a:ext cx="435215" cy="435215"/>
            <a:chOff x="6012160" y="836712"/>
            <a:chExt cx="435215" cy="435215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6444208" y="836712"/>
              <a:ext cx="0" cy="435215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6229768" y="1051153"/>
              <a:ext cx="0" cy="435215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751738" y="5636523"/>
            <a:ext cx="5254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In this trapezium  what are the areas A and B?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8228" y="398057"/>
            <a:ext cx="4889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Trapezium and Diagonals</a:t>
            </a:r>
          </a:p>
        </p:txBody>
      </p:sp>
    </p:spTree>
    <p:extLst>
      <p:ext uri="{BB962C8B-B14F-4D97-AF65-F5344CB8AC3E}">
        <p14:creationId xmlns:p14="http://schemas.microsoft.com/office/powerpoint/2010/main" val="10532341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0" y="6488668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SIC_7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43928" y="398057"/>
            <a:ext cx="5840240" cy="5638576"/>
            <a:chOff x="243928" y="398057"/>
            <a:chExt cx="5840240" cy="5638576"/>
          </a:xfrm>
        </p:grpSpPr>
        <p:grpSp>
          <p:nvGrpSpPr>
            <p:cNvPr id="29" name="Group 28"/>
            <p:cNvGrpSpPr/>
            <p:nvPr/>
          </p:nvGrpSpPr>
          <p:grpSpPr>
            <a:xfrm>
              <a:off x="243928" y="398057"/>
              <a:ext cx="5840240" cy="5638576"/>
              <a:chOff x="243928" y="398057"/>
              <a:chExt cx="5840240" cy="5638576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597768" y="1447800"/>
                <a:ext cx="5486400" cy="3962400"/>
                <a:chOff x="597768" y="1447800"/>
                <a:chExt cx="5486400" cy="3962400"/>
              </a:xfrm>
            </p:grpSpPr>
            <p:grpSp>
              <p:nvGrpSpPr>
                <p:cNvPr id="10" name="Group 9"/>
                <p:cNvGrpSpPr/>
                <p:nvPr/>
              </p:nvGrpSpPr>
              <p:grpSpPr>
                <a:xfrm>
                  <a:off x="597768" y="1447800"/>
                  <a:ext cx="5486400" cy="3962400"/>
                  <a:chOff x="597768" y="1447800"/>
                  <a:chExt cx="5486400" cy="3962400"/>
                </a:xfrm>
              </p:grpSpPr>
              <p:pic>
                <p:nvPicPr>
                  <p:cNvPr id="21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97768" y="1447800"/>
                    <a:ext cx="5486400" cy="3962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2" name="TextBox 21"/>
                      <p:cNvSpPr txBox="1"/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b="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2" name="TextBox 2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blipFill rotWithShape="1">
                        <a:blip r:embed="rId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3" name="TextBox 22"/>
                      <p:cNvSpPr txBox="1"/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i="1" dirty="0" smtClean="0">
                                  <a:latin typeface="Cambria Math"/>
                                </a:rPr>
                                <m:t>𝐵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3" name="TextBox 2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blipFill rotWithShape="1"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" name="TextBox 23"/>
                    <p:cNvSpPr txBox="1"/>
                    <p:nvPr/>
                  </p:nvSpPr>
                  <p:spPr>
                    <a:xfrm>
                      <a:off x="1950029" y="1721714"/>
                      <a:ext cx="505267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5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4" name="TextBox 2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950029" y="1721714"/>
                      <a:ext cx="505267" cy="584775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TextBox 24"/>
                    <p:cNvSpPr txBox="1"/>
                    <p:nvPr/>
                  </p:nvSpPr>
                  <p:spPr>
                    <a:xfrm>
                      <a:off x="2365674" y="4007784"/>
                      <a:ext cx="960519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180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5" name="TextBox 2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65674" y="4007784"/>
                      <a:ext cx="960519" cy="58477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6" name="TextBox 25"/>
              <p:cNvSpPr txBox="1"/>
              <p:nvPr/>
            </p:nvSpPr>
            <p:spPr>
              <a:xfrm>
                <a:off x="4355976" y="1794302"/>
                <a:ext cx="16530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Not to scale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dirty="0">
                        <a:latin typeface="Comic Sans MS" panose="030F0702030302020204" pitchFamily="66" charset="0"/>
                      </a:rPr>
                      <a:t>In this trapezium  what are the areas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 and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𝐵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?</a:t>
                    </a: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1042" t="-1538" r="-116" b="-23077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TextBox 27"/>
              <p:cNvSpPr txBox="1"/>
              <p:nvPr/>
            </p:nvSpPr>
            <p:spPr>
              <a:xfrm>
                <a:off x="243928" y="398057"/>
                <a:ext cx="488948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Trapezium and Diagonals</a:t>
                </a: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 rot="16200000">
              <a:off x="656188" y="4902970"/>
              <a:ext cx="435215" cy="435215"/>
              <a:chOff x="6012160" y="836712"/>
              <a:chExt cx="435215" cy="435215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637438" y="1502036"/>
              <a:ext cx="435215" cy="435215"/>
              <a:chOff x="6012160" y="836712"/>
              <a:chExt cx="435215" cy="435215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9509531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0" y="6488668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SIC_7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43928" y="398057"/>
            <a:ext cx="5840240" cy="5638576"/>
            <a:chOff x="243928" y="398057"/>
            <a:chExt cx="5840240" cy="5638576"/>
          </a:xfrm>
        </p:grpSpPr>
        <p:grpSp>
          <p:nvGrpSpPr>
            <p:cNvPr id="29" name="Group 28"/>
            <p:cNvGrpSpPr/>
            <p:nvPr/>
          </p:nvGrpSpPr>
          <p:grpSpPr>
            <a:xfrm>
              <a:off x="243928" y="398057"/>
              <a:ext cx="5840240" cy="5638576"/>
              <a:chOff x="243928" y="398057"/>
              <a:chExt cx="5840240" cy="5638576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597768" y="1447800"/>
                <a:ext cx="5486400" cy="3962400"/>
                <a:chOff x="597768" y="1447800"/>
                <a:chExt cx="5486400" cy="3962400"/>
              </a:xfrm>
            </p:grpSpPr>
            <p:grpSp>
              <p:nvGrpSpPr>
                <p:cNvPr id="10" name="Group 9"/>
                <p:cNvGrpSpPr/>
                <p:nvPr/>
              </p:nvGrpSpPr>
              <p:grpSpPr>
                <a:xfrm>
                  <a:off x="597768" y="1447800"/>
                  <a:ext cx="5486400" cy="3962400"/>
                  <a:chOff x="597768" y="1447800"/>
                  <a:chExt cx="5486400" cy="3962400"/>
                </a:xfrm>
              </p:grpSpPr>
              <p:pic>
                <p:nvPicPr>
                  <p:cNvPr id="21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97768" y="1447800"/>
                    <a:ext cx="5486400" cy="3962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2" name="TextBox 21"/>
                      <p:cNvSpPr txBox="1"/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b="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2" name="TextBox 2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blipFill rotWithShape="1">
                        <a:blip r:embed="rId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3" name="TextBox 22"/>
                      <p:cNvSpPr txBox="1"/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i="1" dirty="0" smtClean="0">
                                  <a:latin typeface="Cambria Math"/>
                                </a:rPr>
                                <m:t>𝐵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3" name="TextBox 2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blipFill rotWithShape="1"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" name="TextBox 23"/>
                    <p:cNvSpPr txBox="1"/>
                    <p:nvPr/>
                  </p:nvSpPr>
                  <p:spPr>
                    <a:xfrm>
                      <a:off x="1950029" y="1721714"/>
                      <a:ext cx="732893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27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4" name="TextBox 2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950029" y="1721714"/>
                      <a:ext cx="732893" cy="584775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TextBox 24"/>
                    <p:cNvSpPr txBox="1"/>
                    <p:nvPr/>
                  </p:nvSpPr>
                  <p:spPr>
                    <a:xfrm>
                      <a:off x="2365674" y="4007784"/>
                      <a:ext cx="1028935" cy="1017523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33</m:t>
                            </m:r>
                            <m:f>
                              <m:fPr>
                                <m:ctrlPr>
                                  <a:rPr lang="en-GB" sz="32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3200" b="0" i="1" dirty="0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GB" sz="3200" b="0" i="1" dirty="0" smtClean="0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5" name="TextBox 2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65674" y="4007784"/>
                      <a:ext cx="1028935" cy="1017523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6" name="TextBox 25"/>
              <p:cNvSpPr txBox="1"/>
              <p:nvPr/>
            </p:nvSpPr>
            <p:spPr>
              <a:xfrm>
                <a:off x="4355976" y="1794302"/>
                <a:ext cx="16530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Not to scale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dirty="0">
                        <a:latin typeface="Comic Sans MS" panose="030F0702030302020204" pitchFamily="66" charset="0"/>
                      </a:rPr>
                      <a:t>In this trapezium  what are the areas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 and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𝐵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?</a:t>
                    </a: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1042" t="-1538" r="-116" b="-23077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TextBox 27"/>
              <p:cNvSpPr txBox="1"/>
              <p:nvPr/>
            </p:nvSpPr>
            <p:spPr>
              <a:xfrm>
                <a:off x="243928" y="398057"/>
                <a:ext cx="488948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Trapezium and Diagonals</a:t>
                </a: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 rot="16200000">
              <a:off x="656188" y="4902970"/>
              <a:ext cx="435215" cy="435215"/>
              <a:chOff x="6012160" y="836712"/>
              <a:chExt cx="435215" cy="435215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637438" y="1502036"/>
              <a:ext cx="435215" cy="435215"/>
              <a:chOff x="6012160" y="836712"/>
              <a:chExt cx="435215" cy="435215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1986477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0" y="6488668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SIC_7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43928" y="398057"/>
            <a:ext cx="5840240" cy="5638576"/>
            <a:chOff x="243928" y="398057"/>
            <a:chExt cx="5840240" cy="5638576"/>
          </a:xfrm>
        </p:grpSpPr>
        <p:grpSp>
          <p:nvGrpSpPr>
            <p:cNvPr id="29" name="Group 28"/>
            <p:cNvGrpSpPr/>
            <p:nvPr/>
          </p:nvGrpSpPr>
          <p:grpSpPr>
            <a:xfrm>
              <a:off x="243928" y="398057"/>
              <a:ext cx="5840240" cy="5638576"/>
              <a:chOff x="243928" y="398057"/>
              <a:chExt cx="5840240" cy="5638576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597768" y="1447800"/>
                <a:ext cx="5486400" cy="3962400"/>
                <a:chOff x="597768" y="1447800"/>
                <a:chExt cx="5486400" cy="3962400"/>
              </a:xfrm>
            </p:grpSpPr>
            <p:grpSp>
              <p:nvGrpSpPr>
                <p:cNvPr id="10" name="Group 9"/>
                <p:cNvGrpSpPr/>
                <p:nvPr/>
              </p:nvGrpSpPr>
              <p:grpSpPr>
                <a:xfrm>
                  <a:off x="597768" y="1447800"/>
                  <a:ext cx="5486400" cy="3962400"/>
                  <a:chOff x="597768" y="1447800"/>
                  <a:chExt cx="5486400" cy="3962400"/>
                </a:xfrm>
              </p:grpSpPr>
              <p:pic>
                <p:nvPicPr>
                  <p:cNvPr id="21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97768" y="1447800"/>
                    <a:ext cx="5486400" cy="3962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2" name="TextBox 21"/>
                      <p:cNvSpPr txBox="1"/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b="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2" name="TextBox 2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blipFill rotWithShape="1">
                        <a:blip r:embed="rId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3" name="TextBox 22"/>
                      <p:cNvSpPr txBox="1"/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i="1" dirty="0" smtClean="0">
                                  <a:latin typeface="Cambria Math"/>
                                </a:rPr>
                                <m:t>𝐵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3" name="TextBox 2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blipFill rotWithShape="1"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" name="TextBox 23"/>
                    <p:cNvSpPr txBox="1"/>
                    <p:nvPr/>
                  </p:nvSpPr>
                  <p:spPr>
                    <a:xfrm>
                      <a:off x="1950029" y="1721714"/>
                      <a:ext cx="732893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24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4" name="TextBox 2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950029" y="1721714"/>
                      <a:ext cx="732893" cy="584775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TextBox 24"/>
                    <p:cNvSpPr txBox="1"/>
                    <p:nvPr/>
                  </p:nvSpPr>
                  <p:spPr>
                    <a:xfrm>
                      <a:off x="2365674" y="4007784"/>
                      <a:ext cx="1028935" cy="101431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37</m:t>
                            </m:r>
                            <m:f>
                              <m:fPr>
                                <m:ctrlPr>
                                  <a:rPr lang="en-GB" sz="32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3200" b="0" i="1" dirty="0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GB" sz="3200" b="0" i="1" dirty="0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5" name="TextBox 2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65674" y="4007784"/>
                      <a:ext cx="1028935" cy="1014317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6" name="TextBox 25"/>
              <p:cNvSpPr txBox="1"/>
              <p:nvPr/>
            </p:nvSpPr>
            <p:spPr>
              <a:xfrm>
                <a:off x="4355976" y="1794302"/>
                <a:ext cx="16530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Not to scale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dirty="0">
                        <a:latin typeface="Comic Sans MS" panose="030F0702030302020204" pitchFamily="66" charset="0"/>
                      </a:rPr>
                      <a:t>In this trapezium  what are the areas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 and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𝐵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?</a:t>
                    </a: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1042" t="-1538" r="-116" b="-23077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TextBox 27"/>
              <p:cNvSpPr txBox="1"/>
              <p:nvPr/>
            </p:nvSpPr>
            <p:spPr>
              <a:xfrm>
                <a:off x="243928" y="398057"/>
                <a:ext cx="488948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Trapezium and Diagonals</a:t>
                </a: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 rot="16200000">
              <a:off x="656188" y="4902970"/>
              <a:ext cx="435215" cy="435215"/>
              <a:chOff x="6012160" y="836712"/>
              <a:chExt cx="435215" cy="435215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637438" y="1502036"/>
              <a:ext cx="435215" cy="435215"/>
              <a:chOff x="6012160" y="836712"/>
              <a:chExt cx="435215" cy="435215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9966053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0" y="6488668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SIC_7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43928" y="398057"/>
            <a:ext cx="5840240" cy="5638576"/>
            <a:chOff x="243928" y="398057"/>
            <a:chExt cx="5840240" cy="5638576"/>
          </a:xfrm>
        </p:grpSpPr>
        <p:grpSp>
          <p:nvGrpSpPr>
            <p:cNvPr id="29" name="Group 28"/>
            <p:cNvGrpSpPr/>
            <p:nvPr/>
          </p:nvGrpSpPr>
          <p:grpSpPr>
            <a:xfrm>
              <a:off x="243928" y="398057"/>
              <a:ext cx="5840240" cy="5638576"/>
              <a:chOff x="243928" y="398057"/>
              <a:chExt cx="5840240" cy="5638576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597768" y="1447800"/>
                <a:ext cx="5486400" cy="3962400"/>
                <a:chOff x="597768" y="1447800"/>
                <a:chExt cx="5486400" cy="3962400"/>
              </a:xfrm>
            </p:grpSpPr>
            <p:grpSp>
              <p:nvGrpSpPr>
                <p:cNvPr id="10" name="Group 9"/>
                <p:cNvGrpSpPr/>
                <p:nvPr/>
              </p:nvGrpSpPr>
              <p:grpSpPr>
                <a:xfrm>
                  <a:off x="597768" y="1447800"/>
                  <a:ext cx="5486400" cy="3962400"/>
                  <a:chOff x="597768" y="1447800"/>
                  <a:chExt cx="5486400" cy="3962400"/>
                </a:xfrm>
              </p:grpSpPr>
              <p:pic>
                <p:nvPicPr>
                  <p:cNvPr id="21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97768" y="1447800"/>
                    <a:ext cx="5486400" cy="3962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2" name="TextBox 21"/>
                      <p:cNvSpPr txBox="1"/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b="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2" name="TextBox 2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blipFill rotWithShape="1">
                        <a:blip r:embed="rId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3" name="TextBox 22"/>
                      <p:cNvSpPr txBox="1"/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i="1" dirty="0" smtClean="0">
                                  <a:latin typeface="Cambria Math"/>
                                </a:rPr>
                                <m:t>𝐵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3" name="TextBox 2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blipFill rotWithShape="1"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" name="TextBox 23"/>
                    <p:cNvSpPr txBox="1"/>
                    <p:nvPr/>
                  </p:nvSpPr>
                  <p:spPr>
                    <a:xfrm>
                      <a:off x="1950029" y="1721714"/>
                      <a:ext cx="732893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21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4" name="TextBox 2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950029" y="1721714"/>
                      <a:ext cx="732893" cy="584775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TextBox 24"/>
                    <p:cNvSpPr txBox="1"/>
                    <p:nvPr/>
                  </p:nvSpPr>
                  <p:spPr>
                    <a:xfrm>
                      <a:off x="2365674" y="4007784"/>
                      <a:ext cx="1028935" cy="101572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42</m:t>
                            </m:r>
                            <m:f>
                              <m:fPr>
                                <m:ctrlPr>
                                  <a:rPr lang="en-GB" sz="32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3200" b="0" i="1" dirty="0" smtClean="0">
                                    <a:latin typeface="Cambria Math"/>
                                  </a:rPr>
                                  <m:t>6</m:t>
                                </m:r>
                              </m:num>
                              <m:den>
                                <m:r>
                                  <a:rPr lang="en-GB" sz="3200" b="0" i="1" dirty="0" smtClean="0">
                                    <a:latin typeface="Cambria Math"/>
                                  </a:rPr>
                                  <m:t>7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5" name="TextBox 2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365674" y="4007784"/>
                      <a:ext cx="1028935" cy="1015727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6" name="TextBox 25"/>
              <p:cNvSpPr txBox="1"/>
              <p:nvPr/>
            </p:nvSpPr>
            <p:spPr>
              <a:xfrm>
                <a:off x="4355976" y="1794302"/>
                <a:ext cx="16530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Not to scale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dirty="0">
                        <a:latin typeface="Comic Sans MS" panose="030F0702030302020204" pitchFamily="66" charset="0"/>
                      </a:rPr>
                      <a:t>In this trapezium  what are the areas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 and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𝐵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?</a:t>
                    </a: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1042" t="-1538" r="-116" b="-23077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TextBox 27"/>
              <p:cNvSpPr txBox="1"/>
              <p:nvPr/>
            </p:nvSpPr>
            <p:spPr>
              <a:xfrm>
                <a:off x="243928" y="398057"/>
                <a:ext cx="488948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Trapezium and Diagonals</a:t>
                </a: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 rot="16200000">
              <a:off x="656188" y="4902970"/>
              <a:ext cx="435215" cy="435215"/>
              <a:chOff x="6012160" y="836712"/>
              <a:chExt cx="435215" cy="435215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637438" y="1502036"/>
              <a:ext cx="435215" cy="435215"/>
              <a:chOff x="6012160" y="836712"/>
              <a:chExt cx="435215" cy="435215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1222989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0" y="6488668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SIC_7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43928" y="398057"/>
            <a:ext cx="5840240" cy="5638576"/>
            <a:chOff x="243928" y="398057"/>
            <a:chExt cx="5840240" cy="5638576"/>
          </a:xfrm>
        </p:grpSpPr>
        <p:grpSp>
          <p:nvGrpSpPr>
            <p:cNvPr id="29" name="Group 28"/>
            <p:cNvGrpSpPr/>
            <p:nvPr/>
          </p:nvGrpSpPr>
          <p:grpSpPr>
            <a:xfrm>
              <a:off x="243928" y="398057"/>
              <a:ext cx="5840240" cy="5638576"/>
              <a:chOff x="243928" y="398057"/>
              <a:chExt cx="5840240" cy="5638576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597768" y="1447800"/>
                <a:ext cx="5486400" cy="3962400"/>
                <a:chOff x="597768" y="1447800"/>
                <a:chExt cx="5486400" cy="3962400"/>
              </a:xfrm>
            </p:grpSpPr>
            <p:grpSp>
              <p:nvGrpSpPr>
                <p:cNvPr id="10" name="Group 9"/>
                <p:cNvGrpSpPr/>
                <p:nvPr/>
              </p:nvGrpSpPr>
              <p:grpSpPr>
                <a:xfrm>
                  <a:off x="597768" y="1447800"/>
                  <a:ext cx="5486400" cy="3962400"/>
                  <a:chOff x="597768" y="1447800"/>
                  <a:chExt cx="5486400" cy="3962400"/>
                </a:xfrm>
              </p:grpSpPr>
              <p:pic>
                <p:nvPicPr>
                  <p:cNvPr id="21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97768" y="1447800"/>
                    <a:ext cx="5486400" cy="3962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2" name="TextBox 21"/>
                      <p:cNvSpPr txBox="1"/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b="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2" name="TextBox 2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blipFill rotWithShape="1">
                        <a:blip r:embed="rId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3" name="TextBox 22"/>
                      <p:cNvSpPr txBox="1"/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i="1" dirty="0" smtClean="0">
                                  <a:latin typeface="Cambria Math"/>
                                </a:rPr>
                                <m:t>𝐵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3" name="TextBox 2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blipFill rotWithShape="1"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" name="TextBox 23"/>
                    <p:cNvSpPr txBox="1"/>
                    <p:nvPr/>
                  </p:nvSpPr>
                  <p:spPr>
                    <a:xfrm>
                      <a:off x="1672929" y="1500034"/>
                      <a:ext cx="1028936" cy="101572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21</m:t>
                            </m:r>
                            <m:f>
                              <m:fPr>
                                <m:ctrlPr>
                                  <a:rPr lang="en-GB" sz="32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3200" b="0" i="1" dirty="0" smtClean="0">
                                    <a:latin typeface="Cambria Math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en-GB" sz="3200" b="0" i="1" dirty="0" smtClean="0">
                                    <a:latin typeface="Cambria Math"/>
                                  </a:rPr>
                                  <m:t>7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4" name="TextBox 2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672929" y="1500034"/>
                      <a:ext cx="1028936" cy="1015727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TextBox 24"/>
                    <p:cNvSpPr txBox="1"/>
                    <p:nvPr/>
                  </p:nvSpPr>
                  <p:spPr>
                    <a:xfrm>
                      <a:off x="2434949" y="4007784"/>
                      <a:ext cx="732893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42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5" name="TextBox 2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34949" y="4007784"/>
                      <a:ext cx="732893" cy="58477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6" name="TextBox 25"/>
              <p:cNvSpPr txBox="1"/>
              <p:nvPr/>
            </p:nvSpPr>
            <p:spPr>
              <a:xfrm>
                <a:off x="4355976" y="1794302"/>
                <a:ext cx="16530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Not to scale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dirty="0">
                        <a:latin typeface="Comic Sans MS" panose="030F0702030302020204" pitchFamily="66" charset="0"/>
                      </a:rPr>
                      <a:t>In this trapezium  what are the areas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 and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𝐵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?</a:t>
                    </a: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1042" t="-1538" r="-116" b="-23077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TextBox 27"/>
              <p:cNvSpPr txBox="1"/>
              <p:nvPr/>
            </p:nvSpPr>
            <p:spPr>
              <a:xfrm>
                <a:off x="243928" y="398057"/>
                <a:ext cx="488948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Trapezium and Diagonals</a:t>
                </a: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 rot="16200000">
              <a:off x="656188" y="4902970"/>
              <a:ext cx="435215" cy="435215"/>
              <a:chOff x="6012160" y="836712"/>
              <a:chExt cx="435215" cy="435215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637438" y="1502036"/>
              <a:ext cx="435215" cy="435215"/>
              <a:chOff x="6012160" y="836712"/>
              <a:chExt cx="435215" cy="435215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5892657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0" y="6488668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SIC_7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43928" y="398057"/>
            <a:ext cx="5840240" cy="5638576"/>
            <a:chOff x="243928" y="398057"/>
            <a:chExt cx="5840240" cy="5638576"/>
          </a:xfrm>
        </p:grpSpPr>
        <p:grpSp>
          <p:nvGrpSpPr>
            <p:cNvPr id="29" name="Group 28"/>
            <p:cNvGrpSpPr/>
            <p:nvPr/>
          </p:nvGrpSpPr>
          <p:grpSpPr>
            <a:xfrm>
              <a:off x="243928" y="398057"/>
              <a:ext cx="5840240" cy="5638576"/>
              <a:chOff x="243928" y="398057"/>
              <a:chExt cx="5840240" cy="5638576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597768" y="1447800"/>
                <a:ext cx="5486400" cy="3962400"/>
                <a:chOff x="597768" y="1447800"/>
                <a:chExt cx="5486400" cy="3962400"/>
              </a:xfrm>
            </p:grpSpPr>
            <p:grpSp>
              <p:nvGrpSpPr>
                <p:cNvPr id="10" name="Group 9"/>
                <p:cNvGrpSpPr/>
                <p:nvPr/>
              </p:nvGrpSpPr>
              <p:grpSpPr>
                <a:xfrm>
                  <a:off x="597768" y="1447800"/>
                  <a:ext cx="5486400" cy="3962400"/>
                  <a:chOff x="597768" y="1447800"/>
                  <a:chExt cx="5486400" cy="3962400"/>
                </a:xfrm>
              </p:grpSpPr>
              <p:pic>
                <p:nvPicPr>
                  <p:cNvPr id="21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97768" y="1447800"/>
                    <a:ext cx="5486400" cy="3962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2" name="TextBox 21"/>
                      <p:cNvSpPr txBox="1"/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b="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2" name="TextBox 2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blipFill rotWithShape="1">
                        <a:blip r:embed="rId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3" name="TextBox 22"/>
                      <p:cNvSpPr txBox="1"/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i="1" dirty="0" smtClean="0">
                                  <a:latin typeface="Cambria Math"/>
                                </a:rPr>
                                <m:t>𝐵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3" name="TextBox 2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blipFill rotWithShape="1"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" name="TextBox 23"/>
                    <p:cNvSpPr txBox="1"/>
                    <p:nvPr/>
                  </p:nvSpPr>
                  <p:spPr>
                    <a:xfrm>
                      <a:off x="1672929" y="1500034"/>
                      <a:ext cx="1028935" cy="101431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18</m:t>
                            </m:r>
                            <m:f>
                              <m:fPr>
                                <m:ctrlPr>
                                  <a:rPr lang="en-GB" sz="32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3200" b="0" i="1" dirty="0" smtClean="0">
                                    <a:latin typeface="Cambria Math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en-GB" sz="3200" b="0" i="1" dirty="0" smtClean="0">
                                    <a:latin typeface="Cambria Math"/>
                                  </a:rPr>
                                  <m:t>4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4" name="TextBox 2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672929" y="1500034"/>
                      <a:ext cx="1028935" cy="1014317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TextBox 24"/>
                    <p:cNvSpPr txBox="1"/>
                    <p:nvPr/>
                  </p:nvSpPr>
                  <p:spPr>
                    <a:xfrm>
                      <a:off x="2434949" y="4007784"/>
                      <a:ext cx="732893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48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5" name="TextBox 2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34949" y="4007784"/>
                      <a:ext cx="732893" cy="58477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6" name="TextBox 25"/>
              <p:cNvSpPr txBox="1"/>
              <p:nvPr/>
            </p:nvSpPr>
            <p:spPr>
              <a:xfrm>
                <a:off x="4355976" y="1794302"/>
                <a:ext cx="16530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Not to scale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dirty="0">
                        <a:latin typeface="Comic Sans MS" panose="030F0702030302020204" pitchFamily="66" charset="0"/>
                      </a:rPr>
                      <a:t>In this trapezium  what are the areas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 and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𝐵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?</a:t>
                    </a: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1042" t="-1538" r="-116" b="-23077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TextBox 27"/>
              <p:cNvSpPr txBox="1"/>
              <p:nvPr/>
            </p:nvSpPr>
            <p:spPr>
              <a:xfrm>
                <a:off x="243928" y="398057"/>
                <a:ext cx="488948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Trapezium and Diagonals</a:t>
                </a: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 rot="16200000">
              <a:off x="656188" y="4902970"/>
              <a:ext cx="435215" cy="435215"/>
              <a:chOff x="6012160" y="836712"/>
              <a:chExt cx="435215" cy="435215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637438" y="1502036"/>
              <a:ext cx="435215" cy="435215"/>
              <a:chOff x="6012160" y="836712"/>
              <a:chExt cx="435215" cy="435215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1033019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0" y="6488668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SIC_7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43928" y="398057"/>
            <a:ext cx="5840240" cy="5638576"/>
            <a:chOff x="243928" y="398057"/>
            <a:chExt cx="5840240" cy="5638576"/>
          </a:xfrm>
        </p:grpSpPr>
        <p:grpSp>
          <p:nvGrpSpPr>
            <p:cNvPr id="29" name="Group 28"/>
            <p:cNvGrpSpPr/>
            <p:nvPr/>
          </p:nvGrpSpPr>
          <p:grpSpPr>
            <a:xfrm>
              <a:off x="243928" y="398057"/>
              <a:ext cx="5840240" cy="5638576"/>
              <a:chOff x="243928" y="398057"/>
              <a:chExt cx="5840240" cy="5638576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597768" y="1447800"/>
                <a:ext cx="5486400" cy="3962400"/>
                <a:chOff x="597768" y="1447800"/>
                <a:chExt cx="5486400" cy="3962400"/>
              </a:xfrm>
            </p:grpSpPr>
            <p:grpSp>
              <p:nvGrpSpPr>
                <p:cNvPr id="10" name="Group 9"/>
                <p:cNvGrpSpPr/>
                <p:nvPr/>
              </p:nvGrpSpPr>
              <p:grpSpPr>
                <a:xfrm>
                  <a:off x="597768" y="1447800"/>
                  <a:ext cx="5486400" cy="3962400"/>
                  <a:chOff x="597768" y="1447800"/>
                  <a:chExt cx="5486400" cy="3962400"/>
                </a:xfrm>
              </p:grpSpPr>
              <p:pic>
                <p:nvPicPr>
                  <p:cNvPr id="21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97768" y="1447800"/>
                    <a:ext cx="5486400" cy="3962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2" name="TextBox 21"/>
                      <p:cNvSpPr txBox="1"/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b="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2" name="TextBox 2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blipFill rotWithShape="1">
                        <a:blip r:embed="rId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3" name="TextBox 22"/>
                      <p:cNvSpPr txBox="1"/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i="1" dirty="0" smtClean="0">
                                  <a:latin typeface="Cambria Math"/>
                                </a:rPr>
                                <m:t>𝐵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3" name="TextBox 2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blipFill rotWithShape="1"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" name="TextBox 23"/>
                    <p:cNvSpPr txBox="1"/>
                    <p:nvPr/>
                  </p:nvSpPr>
                  <p:spPr>
                    <a:xfrm>
                      <a:off x="1672929" y="1500034"/>
                      <a:ext cx="1028935" cy="101431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12</m:t>
                            </m:r>
                            <m:f>
                              <m:fPr>
                                <m:ctrlPr>
                                  <a:rPr lang="en-GB" sz="32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3200" b="0" i="1" dirty="0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GB" sz="3200" b="0" i="1" dirty="0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4" name="TextBox 2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672929" y="1500034"/>
                      <a:ext cx="1028935" cy="1014317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TextBox 24"/>
                    <p:cNvSpPr txBox="1"/>
                    <p:nvPr/>
                  </p:nvSpPr>
                  <p:spPr>
                    <a:xfrm>
                      <a:off x="2434949" y="4007784"/>
                      <a:ext cx="732893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72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5" name="TextBox 2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34949" y="4007784"/>
                      <a:ext cx="732893" cy="58477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6" name="TextBox 25"/>
              <p:cNvSpPr txBox="1"/>
              <p:nvPr/>
            </p:nvSpPr>
            <p:spPr>
              <a:xfrm>
                <a:off x="4355976" y="1794302"/>
                <a:ext cx="16530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Not to scale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dirty="0">
                        <a:latin typeface="Comic Sans MS" panose="030F0702030302020204" pitchFamily="66" charset="0"/>
                      </a:rPr>
                      <a:t>In this trapezium  what are the areas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 and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𝐵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?</a:t>
                    </a: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1042" t="-1538" r="-116" b="-23077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TextBox 27"/>
              <p:cNvSpPr txBox="1"/>
              <p:nvPr/>
            </p:nvSpPr>
            <p:spPr>
              <a:xfrm>
                <a:off x="243928" y="398057"/>
                <a:ext cx="488948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Trapezium and Diagonals</a:t>
                </a: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 rot="16200000">
              <a:off x="656188" y="4902970"/>
              <a:ext cx="435215" cy="435215"/>
              <a:chOff x="6012160" y="836712"/>
              <a:chExt cx="435215" cy="435215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637438" y="1502036"/>
              <a:ext cx="435215" cy="435215"/>
              <a:chOff x="6012160" y="836712"/>
              <a:chExt cx="435215" cy="435215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7848718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0" y="6488668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SIC_7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43928" y="398057"/>
            <a:ext cx="5840240" cy="5638576"/>
            <a:chOff x="243928" y="398057"/>
            <a:chExt cx="5840240" cy="5638576"/>
          </a:xfrm>
        </p:grpSpPr>
        <p:grpSp>
          <p:nvGrpSpPr>
            <p:cNvPr id="29" name="Group 28"/>
            <p:cNvGrpSpPr/>
            <p:nvPr/>
          </p:nvGrpSpPr>
          <p:grpSpPr>
            <a:xfrm>
              <a:off x="243928" y="398057"/>
              <a:ext cx="5840240" cy="5638576"/>
              <a:chOff x="243928" y="398057"/>
              <a:chExt cx="5840240" cy="5638576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597768" y="1447800"/>
                <a:ext cx="5486400" cy="3962400"/>
                <a:chOff x="597768" y="1447800"/>
                <a:chExt cx="5486400" cy="3962400"/>
              </a:xfrm>
            </p:grpSpPr>
            <p:grpSp>
              <p:nvGrpSpPr>
                <p:cNvPr id="10" name="Group 9"/>
                <p:cNvGrpSpPr/>
                <p:nvPr/>
              </p:nvGrpSpPr>
              <p:grpSpPr>
                <a:xfrm>
                  <a:off x="597768" y="1447800"/>
                  <a:ext cx="5486400" cy="3962400"/>
                  <a:chOff x="597768" y="1447800"/>
                  <a:chExt cx="5486400" cy="3962400"/>
                </a:xfrm>
              </p:grpSpPr>
              <p:pic>
                <p:nvPicPr>
                  <p:cNvPr id="21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97768" y="1447800"/>
                    <a:ext cx="5486400" cy="3962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2" name="TextBox 21"/>
                      <p:cNvSpPr txBox="1"/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b="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2" name="TextBox 2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blipFill rotWithShape="1">
                        <a:blip r:embed="rId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3" name="TextBox 22"/>
                      <p:cNvSpPr txBox="1"/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i="1" dirty="0" smtClean="0">
                                  <a:latin typeface="Cambria Math"/>
                                </a:rPr>
                                <m:t>𝐵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3" name="TextBox 2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blipFill rotWithShape="1"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" name="TextBox 23"/>
                    <p:cNvSpPr txBox="1"/>
                    <p:nvPr/>
                  </p:nvSpPr>
                  <p:spPr>
                    <a:xfrm>
                      <a:off x="1672929" y="1500034"/>
                      <a:ext cx="801310" cy="101431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7</m:t>
                            </m:r>
                            <m:f>
                              <m:fPr>
                                <m:ctrlPr>
                                  <a:rPr lang="en-GB" sz="32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3200" b="0" i="1" dirty="0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GB" sz="3200" b="0" i="1" dirty="0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4" name="TextBox 2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672929" y="1500034"/>
                      <a:ext cx="801310" cy="1014317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TextBox 24"/>
                    <p:cNvSpPr txBox="1"/>
                    <p:nvPr/>
                  </p:nvSpPr>
                  <p:spPr>
                    <a:xfrm>
                      <a:off x="2434949" y="4007784"/>
                      <a:ext cx="960519" cy="58477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120</m:t>
                            </m:r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5" name="TextBox 2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34949" y="4007784"/>
                      <a:ext cx="960519" cy="584775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6" name="TextBox 25"/>
              <p:cNvSpPr txBox="1"/>
              <p:nvPr/>
            </p:nvSpPr>
            <p:spPr>
              <a:xfrm>
                <a:off x="4355976" y="1794302"/>
                <a:ext cx="16530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Not to scale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dirty="0">
                        <a:latin typeface="Comic Sans MS" panose="030F0702030302020204" pitchFamily="66" charset="0"/>
                      </a:rPr>
                      <a:t>In this trapezium  what are the areas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 and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𝐵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?</a:t>
                    </a: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1042" t="-1538" r="-116" b="-23077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TextBox 27"/>
              <p:cNvSpPr txBox="1"/>
              <p:nvPr/>
            </p:nvSpPr>
            <p:spPr>
              <a:xfrm>
                <a:off x="243928" y="398057"/>
                <a:ext cx="488948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Trapezium and Diagonals</a:t>
                </a: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 rot="16200000">
              <a:off x="656188" y="4902970"/>
              <a:ext cx="435215" cy="435215"/>
              <a:chOff x="6012160" y="836712"/>
              <a:chExt cx="435215" cy="435215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637438" y="1502036"/>
              <a:ext cx="435215" cy="435215"/>
              <a:chOff x="6012160" y="836712"/>
              <a:chExt cx="435215" cy="435215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3330982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0" y="6488668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SIC_7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43928" y="398057"/>
            <a:ext cx="5840240" cy="5638576"/>
            <a:chOff x="243928" y="398057"/>
            <a:chExt cx="5840240" cy="5638576"/>
          </a:xfrm>
        </p:grpSpPr>
        <p:grpSp>
          <p:nvGrpSpPr>
            <p:cNvPr id="29" name="Group 28"/>
            <p:cNvGrpSpPr/>
            <p:nvPr/>
          </p:nvGrpSpPr>
          <p:grpSpPr>
            <a:xfrm>
              <a:off x="243928" y="398057"/>
              <a:ext cx="5840240" cy="5638576"/>
              <a:chOff x="243928" y="398057"/>
              <a:chExt cx="5840240" cy="5638576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597768" y="1447800"/>
                <a:ext cx="5486400" cy="3962400"/>
                <a:chOff x="597768" y="1447800"/>
                <a:chExt cx="5486400" cy="3962400"/>
              </a:xfrm>
            </p:grpSpPr>
            <p:grpSp>
              <p:nvGrpSpPr>
                <p:cNvPr id="10" name="Group 9"/>
                <p:cNvGrpSpPr/>
                <p:nvPr/>
              </p:nvGrpSpPr>
              <p:grpSpPr>
                <a:xfrm>
                  <a:off x="597768" y="1447800"/>
                  <a:ext cx="5486400" cy="3962400"/>
                  <a:chOff x="597768" y="1447800"/>
                  <a:chExt cx="5486400" cy="3962400"/>
                </a:xfrm>
              </p:grpSpPr>
              <p:pic>
                <p:nvPicPr>
                  <p:cNvPr id="21" name="Picture 2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97768" y="1447800"/>
                    <a:ext cx="5486400" cy="3962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2" name="TextBox 21"/>
                      <p:cNvSpPr txBox="1"/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b="0" i="1" dirty="0" smtClean="0">
                                  <a:latin typeface="Cambria Math"/>
                                </a:rPr>
                                <m:t>𝐴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2" name="TextBox 2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35219" y="2626616"/>
                        <a:ext cx="541367" cy="584775"/>
                      </a:xfrm>
                      <a:prstGeom prst="rect">
                        <a:avLst/>
                      </a:prstGeom>
                      <a:blipFill rotWithShape="1">
                        <a:blip r:embed="rId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3" name="TextBox 22"/>
                      <p:cNvSpPr txBox="1"/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GB" sz="3200" i="1" dirty="0" smtClean="0">
                                  <a:latin typeface="Cambria Math"/>
                                </a:rPr>
                                <m:t>𝐵</m:t>
                              </m:r>
                            </m:oMath>
                          </m:oMathPara>
                        </a14:m>
                        <a:endParaRPr lang="en-GB" sz="3200" dirty="0"/>
                      </a:p>
                    </p:txBody>
                  </p:sp>
                </mc:Choice>
                <mc:Fallback xmlns="">
                  <p:sp>
                    <p:nvSpPr>
                      <p:cNvPr id="23" name="TextBox 2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97709" y="2440209"/>
                        <a:ext cx="557973" cy="584775"/>
                      </a:xfrm>
                      <a:prstGeom prst="rect">
                        <a:avLst/>
                      </a:prstGeom>
                      <a:blipFill rotWithShape="1"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" name="TextBox 23"/>
                    <p:cNvSpPr txBox="1"/>
                    <p:nvPr/>
                  </p:nvSpPr>
                  <p:spPr>
                    <a:xfrm>
                      <a:off x="1672929" y="1500034"/>
                      <a:ext cx="1028935" cy="101431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13</m:t>
                            </m:r>
                            <m:f>
                              <m:fPr>
                                <m:ctrlPr>
                                  <a:rPr lang="en-GB" sz="32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3200" b="0" i="1" dirty="0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GB" sz="3200" b="0" i="1" dirty="0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4" name="TextBox 2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672929" y="1500034"/>
                      <a:ext cx="1028935" cy="1014317"/>
                    </a:xfrm>
                    <a:prstGeom prst="rect">
                      <a:avLst/>
                    </a:prstGeom>
                    <a:blipFill rotWithShape="1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5" name="TextBox 24"/>
                    <p:cNvSpPr txBox="1"/>
                    <p:nvPr/>
                  </p:nvSpPr>
                  <p:spPr>
                    <a:xfrm>
                      <a:off x="2434949" y="4007784"/>
                      <a:ext cx="1028935" cy="1017523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GB" sz="3200" b="0" i="1" dirty="0" smtClean="0">
                                <a:latin typeface="Cambria Math"/>
                              </a:rPr>
                              <m:t>66</m:t>
                            </m:r>
                            <m:f>
                              <m:fPr>
                                <m:ctrlPr>
                                  <a:rPr lang="en-GB" sz="32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3200" b="0" i="1" dirty="0" smtClean="0">
                                    <a:latin typeface="Cambria Math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en-GB" sz="3200" b="0" i="1" dirty="0" smtClean="0">
                                    <a:latin typeface="Cambria Math"/>
                                  </a:rPr>
                                  <m:t>3</m:t>
                                </m:r>
                              </m:den>
                            </m:f>
                          </m:oMath>
                        </m:oMathPara>
                      </a14:m>
                      <a:endParaRPr lang="en-GB" sz="3200" dirty="0"/>
                    </a:p>
                  </p:txBody>
                </p:sp>
              </mc:Choice>
              <mc:Fallback xmlns="">
                <p:sp>
                  <p:nvSpPr>
                    <p:cNvPr id="25" name="TextBox 2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34949" y="4007784"/>
                      <a:ext cx="1028935" cy="1017523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6" name="TextBox 25"/>
              <p:cNvSpPr txBox="1"/>
              <p:nvPr/>
            </p:nvSpPr>
            <p:spPr>
              <a:xfrm>
                <a:off x="4355976" y="1794302"/>
                <a:ext cx="16530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000" dirty="0">
                    <a:latin typeface="Comic Sans MS" pitchFamily="66" charset="0"/>
                  </a:rPr>
                  <a:t>Not to scale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dirty="0">
                        <a:latin typeface="Comic Sans MS" panose="030F0702030302020204" pitchFamily="66" charset="0"/>
                      </a:rPr>
                      <a:t>In this trapezium  what are the areas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𝐴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 and </a:t>
                    </a:r>
                    <a14:m>
                      <m:oMath xmlns:m="http://schemas.openxmlformats.org/officeDocument/2006/math">
                        <m:r>
                          <a:rPr lang="en-GB" sz="2000" i="1" dirty="0" smtClean="0">
                            <a:latin typeface="Cambria Math"/>
                          </a:rPr>
                          <m:t>𝐵</m:t>
                        </m:r>
                      </m:oMath>
                    </a14:m>
                    <a:r>
                      <a:rPr lang="en-GB" dirty="0">
                        <a:latin typeface="Comic Sans MS" panose="030F0702030302020204" pitchFamily="66" charset="0"/>
                      </a:rPr>
                      <a:t>?</a:t>
                    </a:r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37438" y="5636523"/>
                    <a:ext cx="5267083" cy="400110"/>
                  </a:xfrm>
                  <a:prstGeom prst="rect">
                    <a:avLst/>
                  </a:prstGeom>
                  <a:blipFill rotWithShape="1">
                    <a:blip r:embed="rId7"/>
                    <a:stretch>
                      <a:fillRect l="-1042" t="-1538" r="-116" b="-23077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TextBox 27"/>
              <p:cNvSpPr txBox="1"/>
              <p:nvPr/>
            </p:nvSpPr>
            <p:spPr>
              <a:xfrm>
                <a:off x="243928" y="398057"/>
                <a:ext cx="488948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3200" dirty="0">
                    <a:latin typeface="Comic Sans MS" panose="030F0702030302020204" pitchFamily="66" charset="0"/>
                  </a:rPr>
                  <a:t>Trapezium and Diagonals</a:t>
                </a: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 rot="16200000">
              <a:off x="656188" y="4902970"/>
              <a:ext cx="435215" cy="435215"/>
              <a:chOff x="6012160" y="836712"/>
              <a:chExt cx="435215" cy="435215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637438" y="1502036"/>
              <a:ext cx="435215" cy="435215"/>
              <a:chOff x="6012160" y="836712"/>
              <a:chExt cx="435215" cy="435215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846484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082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388" y="2294636"/>
            <a:ext cx="3059131" cy="2187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0200" y="2285111"/>
            <a:ext cx="3032714" cy="219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Connector 2"/>
          <p:cNvCxnSpPr/>
          <p:nvPr/>
        </p:nvCxnSpPr>
        <p:spPr>
          <a:xfrm flipH="1">
            <a:off x="94987" y="2318386"/>
            <a:ext cx="597272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91994" y="3018622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994" y="3018622"/>
                <a:ext cx="452175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475734" y="3022215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5734" y="3022215"/>
                <a:ext cx="46384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254686" y="3778875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50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4686" y="3778875"/>
                <a:ext cx="593432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028961" y="3788775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50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8961" y="3788775"/>
                <a:ext cx="593432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/>
          <p:cNvCxnSpPr/>
          <p:nvPr/>
        </p:nvCxnSpPr>
        <p:spPr>
          <a:xfrm flipH="1">
            <a:off x="3299262" y="4453911"/>
            <a:ext cx="61718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3607856" y="2318386"/>
            <a:ext cx="0" cy="213552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35138" y="4601791"/>
            <a:ext cx="2971199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985663" y="4599816"/>
            <a:ext cx="2971199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814455" y="3125450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height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316230" y="4607850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base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066755" y="4605875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base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247480" y="5070975"/>
                <a:ext cx="8547533" cy="923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Both triangles have the same base and height and so must have the same area.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Therefore  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𝐴</m:t>
                    </m:r>
                    <m:r>
                      <a:rPr lang="en-GB" i="1" dirty="0" smtClean="0">
                        <a:latin typeface="Cambria Math"/>
                      </a:rPr>
                      <m:t> = </m:t>
                    </m:r>
                    <m:r>
                      <a:rPr lang="en-GB" i="1" dirty="0" smtClean="0">
                        <a:latin typeface="Cambria Math"/>
                      </a:rPr>
                      <m:t>𝐵</m:t>
                    </m:r>
                    <m:r>
                      <a:rPr lang="en-GB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480" y="5070975"/>
                <a:ext cx="8547533" cy="923330"/>
              </a:xfrm>
              <a:prstGeom prst="rect">
                <a:avLst/>
              </a:prstGeom>
              <a:blipFill rotWithShape="1">
                <a:blip r:embed="rId8"/>
                <a:stretch>
                  <a:fillRect l="-642" t="-2649" r="-357" b="-105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257380" y="1565875"/>
            <a:ext cx="3490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Consider these two triangles…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43928" y="398057"/>
            <a:ext cx="4889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Trapezium and Diagonals</a:t>
            </a:r>
          </a:p>
        </p:txBody>
      </p:sp>
    </p:spTree>
    <p:extLst>
      <p:ext uri="{BB962C8B-B14F-4D97-AF65-F5344CB8AC3E}">
        <p14:creationId xmlns:p14="http://schemas.microsoft.com/office/powerpoint/2010/main" val="1001978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3" grpId="0"/>
      <p:bldP spid="34" grpId="0"/>
      <p:bldP spid="3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EXTRAS</a:t>
            </a:r>
          </a:p>
        </p:txBody>
      </p:sp>
    </p:spTree>
    <p:extLst>
      <p:ext uri="{BB962C8B-B14F-4D97-AF65-F5344CB8AC3E}">
        <p14:creationId xmlns:p14="http://schemas.microsoft.com/office/powerpoint/2010/main" val="8316958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763" y="1947863"/>
            <a:ext cx="4562475" cy="296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948264" y="3861048"/>
            <a:ext cx="13564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Not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067944" y="2780928"/>
                <a:ext cx="45717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2780928"/>
                <a:ext cx="457176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933791" y="2951363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3791" y="2951363"/>
                <a:ext cx="46384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022191" y="2204864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18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2191" y="2204864"/>
                <a:ext cx="593432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755488" y="3852873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dirty="0" smtClean="0">
                          <a:latin typeface="Cambria Math"/>
                        </a:rPr>
                        <m:t>50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5488" y="3852873"/>
                <a:ext cx="593432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637438" y="5636523"/>
            <a:ext cx="5254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In this trapezium  what are the areas A and B?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6488668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SIC_7</a:t>
            </a:r>
          </a:p>
        </p:txBody>
      </p:sp>
    </p:spTree>
    <p:extLst>
      <p:ext uri="{BB962C8B-B14F-4D97-AF65-F5344CB8AC3E}">
        <p14:creationId xmlns:p14="http://schemas.microsoft.com/office/powerpoint/2010/main" val="22081091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338" y="1976438"/>
            <a:ext cx="4505325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948264" y="3861048"/>
            <a:ext cx="13564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Not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155742" y="2630405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5742" y="2630405"/>
                <a:ext cx="452175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726378" y="2861237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6378" y="2861237"/>
                <a:ext cx="46384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874277" y="2132856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15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4277" y="2132856"/>
                <a:ext cx="593432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616319" y="3861048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60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6319" y="3861048"/>
                <a:ext cx="593432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637438" y="5636523"/>
            <a:ext cx="5254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In this trapezium  what are the areas A and B?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6488668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SIC_7</a:t>
            </a:r>
          </a:p>
        </p:txBody>
      </p:sp>
    </p:spTree>
    <p:extLst>
      <p:ext uri="{BB962C8B-B14F-4D97-AF65-F5344CB8AC3E}">
        <p14:creationId xmlns:p14="http://schemas.microsoft.com/office/powerpoint/2010/main" val="17794063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813" y="1976438"/>
            <a:ext cx="4524375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948264" y="3861048"/>
            <a:ext cx="13564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Not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068865" y="2564904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8865" y="2564904"/>
                <a:ext cx="452175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436096" y="2564904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096" y="2564904"/>
                <a:ext cx="46384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788024" y="2031231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12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024" y="2031231"/>
                <a:ext cx="593432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481402" y="3630215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75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1402" y="3630215"/>
                <a:ext cx="593432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37438" y="5636523"/>
            <a:ext cx="5254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In this trapezium  what are the areas A and B?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6488668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SIC_7</a:t>
            </a:r>
          </a:p>
        </p:txBody>
      </p:sp>
    </p:spTree>
    <p:extLst>
      <p:ext uri="{BB962C8B-B14F-4D97-AF65-F5344CB8AC3E}">
        <p14:creationId xmlns:p14="http://schemas.microsoft.com/office/powerpoint/2010/main" val="15910167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1962150"/>
            <a:ext cx="468630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948264" y="3861048"/>
            <a:ext cx="13564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Not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097754" y="2479998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7754" y="2479998"/>
                <a:ext cx="452175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084168" y="271083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4168" y="2710830"/>
                <a:ext cx="46384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825868" y="2020450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9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5868" y="2020450"/>
                <a:ext cx="423514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860032" y="3687415"/>
                <a:ext cx="76335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100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3687415"/>
                <a:ext cx="763351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37438" y="5636523"/>
            <a:ext cx="5254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In this trapezium  what are the areas A and B?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6488668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SIC_7</a:t>
            </a:r>
          </a:p>
        </p:txBody>
      </p:sp>
    </p:spTree>
    <p:extLst>
      <p:ext uri="{BB962C8B-B14F-4D97-AF65-F5344CB8AC3E}">
        <p14:creationId xmlns:p14="http://schemas.microsoft.com/office/powerpoint/2010/main" val="24262708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825" y="1962150"/>
            <a:ext cx="584835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948264" y="3861048"/>
            <a:ext cx="13564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Not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346485" y="2708920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6485" y="2708920"/>
                <a:ext cx="452175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879586" y="3170585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9586" y="3170585"/>
                <a:ext cx="46384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524182" y="2119148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20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4182" y="2119148"/>
                <a:ext cx="593432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283968" y="3975447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45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3975447"/>
                <a:ext cx="593432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37438" y="5636523"/>
            <a:ext cx="5254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In this trapezium  what are the areas A and B?</a:t>
            </a:r>
          </a:p>
        </p:txBody>
      </p:sp>
    </p:spTree>
    <p:extLst>
      <p:ext uri="{BB962C8B-B14F-4D97-AF65-F5344CB8AC3E}">
        <p14:creationId xmlns:p14="http://schemas.microsoft.com/office/powerpoint/2010/main" val="11606549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962150"/>
            <a:ext cx="8991600" cy="293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948264" y="3861048"/>
            <a:ext cx="13564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Not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691321" y="2984178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1321" y="2984178"/>
                <a:ext cx="452175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148064" y="337420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3374200"/>
                <a:ext cx="46384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479954" y="2522513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36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954" y="2522513"/>
                <a:ext cx="593432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987824" y="4152843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25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4152843"/>
                <a:ext cx="593432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37438" y="5636523"/>
            <a:ext cx="5254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In this trapezium  what are the areas A and B?</a:t>
            </a:r>
          </a:p>
        </p:txBody>
      </p:sp>
    </p:spTree>
    <p:extLst>
      <p:ext uri="{BB962C8B-B14F-4D97-AF65-F5344CB8AC3E}">
        <p14:creationId xmlns:p14="http://schemas.microsoft.com/office/powerpoint/2010/main" val="1948188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638" y="1966913"/>
            <a:ext cx="5800725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948264" y="3861048"/>
            <a:ext cx="13564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Not to 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662974" y="2310796"/>
                <a:ext cx="4521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2974" y="2310796"/>
                <a:ext cx="452175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197050" y="2891250"/>
                <a:ext cx="4638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7050" y="2891250"/>
                <a:ext cx="463845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236591" y="2031231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10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6591" y="2031231"/>
                <a:ext cx="593432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499992" y="3831431"/>
                <a:ext cx="59343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90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992" y="3831431"/>
                <a:ext cx="593432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37438" y="5636523"/>
            <a:ext cx="5254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In this trapezium  what are the areas A and B?</a:t>
            </a:r>
          </a:p>
        </p:txBody>
      </p:sp>
    </p:spTree>
    <p:extLst>
      <p:ext uri="{BB962C8B-B14F-4D97-AF65-F5344CB8AC3E}">
        <p14:creationId xmlns:p14="http://schemas.microsoft.com/office/powerpoint/2010/main" val="356851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393" y="1269675"/>
            <a:ext cx="3089042" cy="223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155503" y="2003599"/>
                <a:ext cx="3856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5503" y="2003599"/>
                <a:ext cx="385683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373064" y="1898645"/>
                <a:ext cx="3960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3064" y="1898645"/>
                <a:ext cx="39607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1585579" y="1437794"/>
                <a:ext cx="3855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5579" y="1437794"/>
                <a:ext cx="38555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1915356" y="2652289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5356" y="2652289"/>
                <a:ext cx="41069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7" name="Group 36"/>
          <p:cNvGrpSpPr/>
          <p:nvPr/>
        </p:nvGrpSpPr>
        <p:grpSpPr>
          <a:xfrm rot="16200000">
            <a:off x="856286" y="3215061"/>
            <a:ext cx="245042" cy="245042"/>
            <a:chOff x="6012160" y="836712"/>
            <a:chExt cx="435215" cy="435215"/>
          </a:xfrm>
        </p:grpSpPr>
        <p:cxnSp>
          <p:nvCxnSpPr>
            <p:cNvPr id="41" name="Straight Connector 40"/>
            <p:cNvCxnSpPr/>
            <p:nvPr/>
          </p:nvCxnSpPr>
          <p:spPr>
            <a:xfrm>
              <a:off x="6444208" y="836712"/>
              <a:ext cx="0" cy="435215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6229768" y="1051153"/>
              <a:ext cx="0" cy="435215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845729" y="1300212"/>
            <a:ext cx="245042" cy="245042"/>
            <a:chOff x="6012160" y="836712"/>
            <a:chExt cx="435215" cy="435215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6444208" y="836712"/>
              <a:ext cx="0" cy="435215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6229768" y="1051153"/>
              <a:ext cx="0" cy="435215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843136" y="853608"/>
            <a:ext cx="1518053" cy="369332"/>
            <a:chOff x="843136" y="853608"/>
            <a:chExt cx="1518053" cy="369332"/>
          </a:xfrm>
        </p:grpSpPr>
        <p:cxnSp>
          <p:nvCxnSpPr>
            <p:cNvPr id="46" name="Straight Arrow Connector 45"/>
            <p:cNvCxnSpPr/>
            <p:nvPr/>
          </p:nvCxnSpPr>
          <p:spPr>
            <a:xfrm>
              <a:off x="843136" y="1209858"/>
              <a:ext cx="1518053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>
                  <a:off x="1467756" y="853608"/>
                  <a:ext cx="36766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𝑏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3" name="TextBox 5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7756" y="853608"/>
                  <a:ext cx="367665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" name="Group 22"/>
          <p:cNvGrpSpPr/>
          <p:nvPr/>
        </p:nvGrpSpPr>
        <p:grpSpPr>
          <a:xfrm>
            <a:off x="273842" y="1297146"/>
            <a:ext cx="441530" cy="733982"/>
            <a:chOff x="273842" y="1297146"/>
            <a:chExt cx="441530" cy="733982"/>
          </a:xfrm>
        </p:grpSpPr>
        <p:cxnSp>
          <p:nvCxnSpPr>
            <p:cNvPr id="51" name="Straight Arrow Connector 50"/>
            <p:cNvCxnSpPr/>
            <p:nvPr/>
          </p:nvCxnSpPr>
          <p:spPr>
            <a:xfrm>
              <a:off x="712323" y="1297146"/>
              <a:ext cx="3049" cy="733982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extBox 53"/>
                <p:cNvSpPr txBox="1"/>
                <p:nvPr/>
              </p:nvSpPr>
              <p:spPr>
                <a:xfrm>
                  <a:off x="273842" y="1525933"/>
                  <a:ext cx="3697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h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4" name="TextBox 5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3842" y="1525933"/>
                  <a:ext cx="369781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2" name="Group 21"/>
          <p:cNvGrpSpPr/>
          <p:nvPr/>
        </p:nvGrpSpPr>
        <p:grpSpPr>
          <a:xfrm>
            <a:off x="817411" y="3533408"/>
            <a:ext cx="3071274" cy="910699"/>
            <a:chOff x="817411" y="3533408"/>
            <a:chExt cx="3071274" cy="910699"/>
          </a:xfrm>
        </p:grpSpPr>
        <p:cxnSp>
          <p:nvCxnSpPr>
            <p:cNvPr id="49" name="Straight Arrow Connector 48"/>
            <p:cNvCxnSpPr/>
            <p:nvPr/>
          </p:nvCxnSpPr>
          <p:spPr>
            <a:xfrm>
              <a:off x="817411" y="3547258"/>
              <a:ext cx="3071274" cy="0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TextBox 54"/>
                <p:cNvSpPr txBox="1"/>
                <p:nvPr/>
              </p:nvSpPr>
              <p:spPr>
                <a:xfrm>
                  <a:off x="1873614" y="3533408"/>
                  <a:ext cx="978922" cy="9106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𝑏</m:t>
                        </m:r>
                        <m:r>
                          <a:rPr lang="en-GB" b="0" i="1" dirty="0" smtClean="0">
                            <a:latin typeface="Cambria Math"/>
                            <a:ea typeface="Cambria Math"/>
                          </a:rPr>
                          <m:t>×</m:t>
                        </m:r>
                        <m:rad>
                          <m:radPr>
                            <m:degHide m:val="on"/>
                            <m:ctrlP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n-GB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dirty="0" smtClean="0">
                                    <a:latin typeface="Cambria Math"/>
                                  </a:rPr>
                                  <m:t>𝐷</m:t>
                                </m:r>
                              </m:num>
                              <m:den>
                                <m:r>
                                  <a:rPr lang="en-GB" b="0" i="1" dirty="0" smtClean="0">
                                    <a:latin typeface="Cambria Math"/>
                                  </a:rPr>
                                  <m:t>𝐶</m:t>
                                </m:r>
                              </m:den>
                            </m:f>
                          </m:e>
                        </m:ra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55" name="TextBox 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73614" y="3533408"/>
                  <a:ext cx="978922" cy="910699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3740755" y="1636921"/>
                <a:ext cx="4123245" cy="16036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Triangles of area C and D are similar</a:t>
                </a: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Area Scale Factor 	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𝐷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𝐶</m:t>
                        </m:r>
                      </m:den>
                    </m:f>
                  </m:oMath>
                </a14:m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Length Scale Factor 	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GB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𝐷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𝐶</m:t>
                            </m:r>
                          </m:den>
                        </m:f>
                      </m:e>
                    </m:rad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</a:t>
                </a:r>
                <a:endParaRPr lang="en-GB" baseline="30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755" y="1636921"/>
                <a:ext cx="4123245" cy="1603644"/>
              </a:xfrm>
              <a:prstGeom prst="rect">
                <a:avLst/>
              </a:prstGeom>
              <a:blipFill rotWithShape="1">
                <a:blip r:embed="rId10"/>
                <a:stretch>
                  <a:fillRect l="-1331" t="-1521" r="-4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201858" y="4488071"/>
                <a:ext cx="8633797" cy="12686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Area of trapezium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=2</m:t>
                    </m:r>
                    <m:r>
                      <a:rPr lang="en-GB" b="0" i="1" smtClean="0">
                        <a:latin typeface="Cambria Math"/>
                      </a:rPr>
                      <m:t>𝐴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𝐶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𝐷</m:t>
                    </m:r>
                  </m:oMath>
                </a14:m>
                <a:endParaRPr lang="en-GB" b="0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And also	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  <m:rad>
                          <m:radPr>
                            <m:degHide m:val="on"/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</a:rPr>
                                  <m:t>𝐷</m:t>
                                </m:r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𝐶</m:t>
                                </m:r>
                              </m:den>
                            </m:f>
                          </m:e>
                        </m:rad>
                      </m:e>
                    </m:d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h</m:t>
                        </m:r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r>
                          <a:rPr lang="en-GB" b="0" i="1" smtClean="0">
                            <a:latin typeface="Cambria Math"/>
                          </a:rPr>
                          <m:t>h</m:t>
                        </m:r>
                        <m:rad>
                          <m:radPr>
                            <m:degHide m:val="on"/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</a:rPr>
                                  <m:t>𝐷</m:t>
                                </m:r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𝐶</m:t>
                                </m:r>
                              </m:den>
                            </m:f>
                          </m:e>
                        </m:rad>
                      </m:e>
                    </m:d>
                  </m:oMath>
                </a14:m>
                <a:endParaRPr lang="en-GB" b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858" y="4488071"/>
                <a:ext cx="8633797" cy="1268681"/>
              </a:xfrm>
              <a:prstGeom prst="rect">
                <a:avLst/>
              </a:prstGeom>
              <a:blipFill rotWithShape="1">
                <a:blip r:embed="rId11"/>
                <a:stretch>
                  <a:fillRect l="-565" t="-19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243928" y="398057"/>
            <a:ext cx="4889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Trapezium and Diagonals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785378" y="1115452"/>
                <a:ext cx="21103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𝐴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r>
                      <a:rPr lang="en-GB" b="0" i="1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dirty="0"/>
                  <a:t> </a:t>
                </a:r>
                <a:r>
                  <a:rPr lang="en-GB" dirty="0">
                    <a:latin typeface="Comic Sans MS" panose="030F0702030302020204" pitchFamily="66" charset="0"/>
                  </a:rPr>
                  <a:t>, previously.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378" y="1115452"/>
                <a:ext cx="2110321" cy="369332"/>
              </a:xfrm>
              <a:prstGeom prst="rect">
                <a:avLst/>
              </a:prstGeom>
              <a:blipFill rotWithShape="1">
                <a:blip r:embed="rId12"/>
                <a:stretch>
                  <a:fillRect t="-8197" r="-2023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2368739" y="1881326"/>
                <a:ext cx="3856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8739" y="1881326"/>
                <a:ext cx="385683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Group 23"/>
          <p:cNvGrpSpPr/>
          <p:nvPr/>
        </p:nvGrpSpPr>
        <p:grpSpPr>
          <a:xfrm>
            <a:off x="12790" y="2031128"/>
            <a:ext cx="713336" cy="1428975"/>
            <a:chOff x="12790" y="2031128"/>
            <a:chExt cx="713336" cy="1428975"/>
          </a:xfrm>
        </p:grpSpPr>
        <p:cxnSp>
          <p:nvCxnSpPr>
            <p:cNvPr id="45" name="Straight Arrow Connector 44"/>
            <p:cNvCxnSpPr/>
            <p:nvPr/>
          </p:nvCxnSpPr>
          <p:spPr>
            <a:xfrm>
              <a:off x="715372" y="2031128"/>
              <a:ext cx="0" cy="1428975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/>
                <p:cNvSpPr txBox="1"/>
                <p:nvPr/>
              </p:nvSpPr>
              <p:spPr>
                <a:xfrm>
                  <a:off x="12790" y="2226952"/>
                  <a:ext cx="713336" cy="9106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h</m:t>
                        </m:r>
                        <m:rad>
                          <m:radPr>
                            <m:degHide m:val="on"/>
                            <m:ctrlPr>
                              <a:rPr lang="en-GB" b="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n-GB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dirty="0" smtClean="0">
                                    <a:latin typeface="Cambria Math"/>
                                  </a:rPr>
                                  <m:t>𝐷</m:t>
                                </m:r>
                              </m:num>
                              <m:den>
                                <m:r>
                                  <a:rPr lang="en-GB" b="0" i="1" dirty="0" smtClean="0">
                                    <a:latin typeface="Cambria Math"/>
                                  </a:rPr>
                                  <m:t>𝐶</m:t>
                                </m:r>
                              </m:den>
                            </m:f>
                          </m:e>
                        </m:rad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47" name="TextBox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790" y="2226952"/>
                  <a:ext cx="713336" cy="910699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673813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56" grpId="0" build="p"/>
      <p:bldP spid="57" grpId="0" build="p"/>
      <p:bldP spid="3" grpId="0"/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201858" y="1191841"/>
                <a:ext cx="8633797" cy="4908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Area of trapezium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=2</m:t>
                    </m:r>
                    <m:r>
                      <a:rPr lang="en-GB" b="0" i="1" smtClean="0">
                        <a:latin typeface="Cambria Math"/>
                      </a:rPr>
                      <m:t>𝐴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𝐶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𝐷</m:t>
                    </m:r>
                  </m:oMath>
                </a14:m>
                <a:endParaRPr lang="en-GB" b="0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And also	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  <m:rad>
                          <m:radPr>
                            <m:degHide m:val="on"/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</a:rPr>
                                  <m:t>𝐷</m:t>
                                </m:r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𝐶</m:t>
                                </m:r>
                              </m:den>
                            </m:f>
                          </m:e>
                        </m:rad>
                      </m:e>
                    </m:d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h</m:t>
                        </m:r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r>
                          <a:rPr lang="en-GB" b="0" i="1" smtClean="0">
                            <a:latin typeface="Cambria Math"/>
                          </a:rPr>
                          <m:t>h</m:t>
                        </m:r>
                        <m:rad>
                          <m:radPr>
                            <m:degHide m:val="on"/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</a:rPr>
                                  <m:t>𝐷</m:t>
                                </m:r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𝐶</m:t>
                                </m:r>
                              </m:den>
                            </m:f>
                          </m:e>
                        </m:rad>
                      </m:e>
                    </m:d>
                  </m:oMath>
                </a14:m>
                <a:endParaRPr lang="en-GB" b="0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 	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𝑏h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1+</m:t>
                        </m:r>
                        <m:rad>
                          <m:radPr>
                            <m:degHide m:val="on"/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</a:rPr>
                                  <m:t>𝐷</m:t>
                                </m:r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𝐶</m:t>
                                </m:r>
                              </m:den>
                            </m:f>
                          </m:e>
                        </m:rad>
                      </m:e>
                    </m:d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1+</m:t>
                        </m:r>
                        <m:rad>
                          <m:radPr>
                            <m:degHide m:val="on"/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</a:rPr>
                                  <m:t>𝐷</m:t>
                                </m:r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𝐶</m:t>
                                </m:r>
                              </m:den>
                            </m:f>
                          </m:e>
                        </m:rad>
                      </m:e>
                    </m:d>
                  </m:oMath>
                </a14:m>
                <a:endParaRPr lang="en-GB" b="0" dirty="0">
                  <a:latin typeface="Comic Sans MS" panose="030F0702030302020204" pitchFamily="66" charset="0"/>
                </a:endParaRPr>
              </a:p>
              <a:p>
                <a:endParaRPr lang="en-GB" b="0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 	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</m:t>
                    </m:r>
                    <m:r>
                      <a:rPr lang="en-GB" b="0" i="1" smtClean="0">
                        <a:latin typeface="Cambria Math"/>
                      </a:rPr>
                      <m:t>𝐶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1+2</m:t>
                        </m:r>
                        <m:rad>
                          <m:radPr>
                            <m:degHide m:val="on"/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</a:rPr>
                                  <m:t>𝐷</m:t>
                                </m:r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𝐶</m:t>
                                </m:r>
                              </m:den>
                            </m:f>
                          </m:e>
                        </m:rad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𝐷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</a:rPr>
                              <m:t>𝐶</m:t>
                            </m:r>
                          </m:den>
                        </m:f>
                      </m:e>
                    </m:d>
                  </m:oMath>
                </a14:m>
                <a:endParaRPr lang="en-GB" b="0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latin typeface="Comic Sans MS" panose="030F0702030302020204" pitchFamily="66" charset="0"/>
                  </a:rPr>
                  <a:t> 	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</m:t>
                    </m:r>
                    <m:r>
                      <a:rPr lang="en-GB" b="0" i="1" smtClean="0">
                        <a:latin typeface="Cambria Math"/>
                      </a:rPr>
                      <m:t>𝐶</m:t>
                    </m:r>
                    <m:r>
                      <a:rPr lang="en-GB" b="0" i="1" smtClean="0">
                        <a:latin typeface="Cambria Math"/>
                      </a:rPr>
                      <m:t>+2</m:t>
                    </m:r>
                    <m:rad>
                      <m:radPr>
                        <m:degHide m:val="on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latin typeface="Cambria Math"/>
                          </a:rPr>
                          <m:t>𝐶𝐷</m:t>
                        </m:r>
                      </m:e>
                    </m:rad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𝐷</m:t>
                    </m:r>
                  </m:oMath>
                </a14:m>
                <a:endParaRPr lang="en-GB" b="0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b="0" dirty="0">
                    <a:latin typeface="Comic Sans MS" panose="030F0702030302020204" pitchFamily="66" charset="0"/>
                  </a:rPr>
                  <a:t>So 	      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2</m:t>
                    </m:r>
                    <m:r>
                      <a:rPr lang="en-GB" b="0" i="1" smtClean="0">
                        <a:latin typeface="Cambria Math"/>
                      </a:rPr>
                      <m:t>𝐴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𝐶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𝐷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r>
                      <a:rPr lang="en-GB" b="0" i="1" smtClean="0">
                        <a:latin typeface="Cambria Math"/>
                      </a:rPr>
                      <m:t>𝐶</m:t>
                    </m:r>
                    <m:r>
                      <a:rPr lang="en-GB" b="0" i="1" smtClean="0">
                        <a:latin typeface="Cambria Math"/>
                      </a:rPr>
                      <m:t>+2</m:t>
                    </m:r>
                    <m:rad>
                      <m:radPr>
                        <m:degHide m:val="on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latin typeface="Cambria Math"/>
                          </a:rPr>
                          <m:t>𝐶𝐷</m:t>
                        </m:r>
                      </m:e>
                    </m:rad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𝐷</m:t>
                    </m:r>
                  </m:oMath>
                </a14:m>
                <a:endParaRPr lang="en-GB" b="0" dirty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b="0" dirty="0">
                    <a:latin typeface="Comic Sans MS" panose="030F0702030302020204" pitchFamily="66" charset="0"/>
                  </a:rPr>
                  <a:t>And 	   	        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/>
                      </a:rPr>
                      <m:t>𝑨</m:t>
                    </m:r>
                    <m:r>
                      <a:rPr lang="en-GB" sz="2400" b="1" i="1" smtClean="0">
                        <a:latin typeface="Cambria Math"/>
                      </a:rPr>
                      <m:t>=</m:t>
                    </m:r>
                    <m:r>
                      <a:rPr lang="en-GB" sz="2400" b="1" i="1" smtClean="0">
                        <a:latin typeface="Cambria Math"/>
                      </a:rPr>
                      <m:t>𝑩</m:t>
                    </m:r>
                    <m:r>
                      <a:rPr lang="en-GB" sz="2400" b="1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1" i="1" smtClean="0">
                            <a:latin typeface="Cambria Math"/>
                          </a:rPr>
                          <m:t>𝑪𝑫</m:t>
                        </m:r>
                      </m:e>
                    </m:rad>
                  </m:oMath>
                </a14:m>
                <a:endParaRPr lang="en-GB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858" y="1191841"/>
                <a:ext cx="8633797" cy="4908716"/>
              </a:xfrm>
              <a:prstGeom prst="rect">
                <a:avLst/>
              </a:prstGeom>
              <a:blipFill rotWithShape="1">
                <a:blip r:embed="rId3"/>
                <a:stretch>
                  <a:fillRect l="-565" t="-497" b="-7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243928" y="398057"/>
            <a:ext cx="4889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Trapezium and Diagonals</a:t>
            </a: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5317" y="71843"/>
            <a:ext cx="1575873" cy="113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02763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E858D00B-3863-4183-9F04-8F252B5B8DB3}"/>
              </a:ext>
            </a:extLst>
          </p:cNvPr>
          <p:cNvGrpSpPr/>
          <p:nvPr/>
        </p:nvGrpSpPr>
        <p:grpSpPr>
          <a:xfrm>
            <a:off x="-1379930" y="3299150"/>
            <a:ext cx="6091884" cy="3711250"/>
            <a:chOff x="-1297634" y="3299150"/>
            <a:chExt cx="6091884" cy="3711250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D3427D9D-1F0B-4591-A96F-F3B64C95C020}"/>
                </a:ext>
              </a:extLst>
            </p:cNvPr>
            <p:cNvCxnSpPr>
              <a:cxnSpLocks/>
            </p:cNvCxnSpPr>
            <p:nvPr/>
          </p:nvCxnSpPr>
          <p:spPr>
            <a:xfrm>
              <a:off x="673406" y="3299150"/>
              <a:ext cx="4120844" cy="2949250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A9CA183C-982A-4D97-A18B-2BEA8108DD97}"/>
                </a:ext>
              </a:extLst>
            </p:cNvPr>
            <p:cNvCxnSpPr/>
            <p:nvPr/>
          </p:nvCxnSpPr>
          <p:spPr>
            <a:xfrm>
              <a:off x="-1297634" y="4040830"/>
              <a:ext cx="4183074" cy="2969570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28B25C3D-5185-4581-AED8-E5A0F33E5623}"/>
              </a:ext>
            </a:extLst>
          </p:cNvPr>
          <p:cNvGrpSpPr/>
          <p:nvPr/>
        </p:nvGrpSpPr>
        <p:grpSpPr>
          <a:xfrm>
            <a:off x="1392353" y="1269675"/>
            <a:ext cx="3089042" cy="2230975"/>
            <a:chOff x="823393" y="1269675"/>
            <a:chExt cx="3089042" cy="2230975"/>
          </a:xfrm>
        </p:grpSpPr>
        <p:pic>
          <p:nvPicPr>
            <p:cNvPr id="31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393" y="1269675"/>
              <a:ext cx="3089042" cy="2230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1030808" y="2131325"/>
                  <a:ext cx="38985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𝐴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0808" y="2131325"/>
                  <a:ext cx="389850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2262224" y="1898645"/>
                  <a:ext cx="40427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𝐵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2224" y="1898645"/>
                  <a:ext cx="404278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/>
                <p:cNvSpPr txBox="1"/>
                <p:nvPr/>
              </p:nvSpPr>
              <p:spPr>
                <a:xfrm>
                  <a:off x="1544014" y="1396229"/>
                  <a:ext cx="38183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𝐶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4014" y="1396229"/>
                  <a:ext cx="381836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1832226" y="2804694"/>
                  <a:ext cx="41069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𝐷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32226" y="2804694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7" name="Group 36"/>
            <p:cNvGrpSpPr/>
            <p:nvPr/>
          </p:nvGrpSpPr>
          <p:grpSpPr>
            <a:xfrm rot="16200000">
              <a:off x="856286" y="3215061"/>
              <a:ext cx="245042" cy="245042"/>
              <a:chOff x="6012160" y="836712"/>
              <a:chExt cx="435215" cy="435215"/>
            </a:xfrm>
          </p:grpSpPr>
          <p:cxnSp>
            <p:nvCxnSpPr>
              <p:cNvPr id="41" name="Straight Connector 40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Group 37"/>
            <p:cNvGrpSpPr/>
            <p:nvPr/>
          </p:nvGrpSpPr>
          <p:grpSpPr>
            <a:xfrm>
              <a:off x="845729" y="1300212"/>
              <a:ext cx="245042" cy="245042"/>
              <a:chOff x="6012160" y="836712"/>
              <a:chExt cx="435215" cy="435215"/>
            </a:xfrm>
          </p:grpSpPr>
          <p:cxnSp>
            <p:nvCxnSpPr>
              <p:cNvPr id="39" name="Straight Connector 38"/>
              <p:cNvCxnSpPr/>
              <p:nvPr/>
            </p:nvCxnSpPr>
            <p:spPr>
              <a:xfrm>
                <a:off x="6444208" y="836712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rot="5400000">
                <a:off x="6229768" y="1051153"/>
                <a:ext cx="0" cy="435215"/>
              </a:xfrm>
              <a:prstGeom prst="line">
                <a:avLst/>
              </a:prstGeom>
              <a:ln w="2222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6" name="TextBox 35"/>
          <p:cNvSpPr txBox="1"/>
          <p:nvPr/>
        </p:nvSpPr>
        <p:spPr>
          <a:xfrm>
            <a:off x="243928" y="398057"/>
            <a:ext cx="4889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Trapezium and Diagonals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363881" y="1178156"/>
            <a:ext cx="57801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There is an easier way to solve this problem!</a:t>
            </a:r>
          </a:p>
        </p:txBody>
      </p:sp>
      <p:pic>
        <p:nvPicPr>
          <p:cNvPr id="21" name="Picture 2">
            <a:extLst>
              <a:ext uri="{FF2B5EF4-FFF2-40B4-BE49-F238E27FC236}">
                <a16:creationId xmlns:a16="http://schemas.microsoft.com/office/drawing/2014/main" id="{A4E1E535-F849-4203-8375-C60E62AF2B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337" y="3862237"/>
            <a:ext cx="3059131" cy="2187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D3B7F10D-6D3F-4CDD-8B03-C0B54B77BBF8}"/>
              </a:ext>
            </a:extLst>
          </p:cNvPr>
          <p:cNvGrpSpPr/>
          <p:nvPr/>
        </p:nvGrpSpPr>
        <p:grpSpPr>
          <a:xfrm>
            <a:off x="15647" y="3661307"/>
            <a:ext cx="1512417" cy="1422245"/>
            <a:chOff x="72543" y="3661307"/>
            <a:chExt cx="1512417" cy="1422245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07BF13D-EB36-445F-82D0-A105219E6CB5}"/>
                </a:ext>
              </a:extLst>
            </p:cNvPr>
            <p:cNvCxnSpPr>
              <a:cxnSpLocks noChangeAspect="1"/>
            </p:cNvCxnSpPr>
            <p:nvPr/>
          </p:nvCxnSpPr>
          <p:spPr>
            <a:xfrm rot="5400000">
              <a:off x="-65483" y="3867603"/>
              <a:ext cx="1422245" cy="1009653"/>
            </a:xfrm>
            <a:prstGeom prst="line">
              <a:avLst/>
            </a:prstGeom>
            <a:ln w="12700">
              <a:solidFill>
                <a:schemeClr val="tx1"/>
              </a:solidFill>
              <a:prstDash val="solid"/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597612A-0B2C-431E-A4DF-E37EC3447E92}"/>
                </a:ext>
              </a:extLst>
            </p:cNvPr>
            <p:cNvSpPr txBox="1"/>
            <p:nvPr/>
          </p:nvSpPr>
          <p:spPr>
            <a:xfrm>
              <a:off x="72543" y="4011972"/>
              <a:ext cx="151241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Perpendicular height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BA95BEE3-05D4-4FEC-9690-456C175D280C}"/>
              </a:ext>
            </a:extLst>
          </p:cNvPr>
          <p:cNvGrpSpPr/>
          <p:nvPr/>
        </p:nvGrpSpPr>
        <p:grpSpPr>
          <a:xfrm>
            <a:off x="1859158" y="3903837"/>
            <a:ext cx="2183231" cy="1249430"/>
            <a:chOff x="1941454" y="3903837"/>
            <a:chExt cx="2183231" cy="1249430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2CFE71BA-E52F-462D-A3F7-521984F65AD4}"/>
                </a:ext>
              </a:extLst>
            </p:cNvPr>
            <p:cNvSpPr txBox="1"/>
            <p:nvPr/>
          </p:nvSpPr>
          <p:spPr>
            <a:xfrm>
              <a:off x="1941454" y="3903837"/>
              <a:ext cx="7910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base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E30C91D-1878-4AB2-81FE-FDB376AEB626}"/>
                </a:ext>
              </a:extLst>
            </p:cNvPr>
            <p:cNvSpPr txBox="1"/>
            <p:nvPr/>
          </p:nvSpPr>
          <p:spPr>
            <a:xfrm>
              <a:off x="3333628" y="4783935"/>
              <a:ext cx="7910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base</a:t>
              </a: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48138FF1-1B1E-4A6A-B36C-DB9E43645824}"/>
              </a:ext>
            </a:extLst>
          </p:cNvPr>
          <p:cNvSpPr txBox="1"/>
          <p:nvPr/>
        </p:nvSpPr>
        <p:spPr>
          <a:xfrm>
            <a:off x="4287957" y="3631448"/>
            <a:ext cx="48154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2"/>
                </a:solidFill>
                <a:latin typeface="Comic Sans MS" panose="030F0702030302020204" pitchFamily="66" charset="0"/>
              </a:rPr>
              <a:t>These triangles have the same perpendicular height, so their areas are in the same ratio as that of their bases.</a:t>
            </a:r>
          </a:p>
        </p:txBody>
      </p:sp>
    </p:spTree>
    <p:extLst>
      <p:ext uri="{BB962C8B-B14F-4D97-AF65-F5344CB8AC3E}">
        <p14:creationId xmlns:p14="http://schemas.microsoft.com/office/powerpoint/2010/main" val="2850308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393" y="1269675"/>
            <a:ext cx="3089042" cy="223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030808" y="2131325"/>
                <a:ext cx="38985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808" y="2131325"/>
                <a:ext cx="389850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262224" y="1898645"/>
                <a:ext cx="4042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2224" y="1898645"/>
                <a:ext cx="404278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1544014" y="1396229"/>
                <a:ext cx="3818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4014" y="1396229"/>
                <a:ext cx="381836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1832226" y="2804694"/>
                <a:ext cx="41069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2226" y="2804694"/>
                <a:ext cx="41069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7" name="Group 36"/>
          <p:cNvGrpSpPr/>
          <p:nvPr/>
        </p:nvGrpSpPr>
        <p:grpSpPr>
          <a:xfrm rot="16200000">
            <a:off x="856286" y="3215061"/>
            <a:ext cx="245042" cy="245042"/>
            <a:chOff x="6012160" y="836712"/>
            <a:chExt cx="435215" cy="435215"/>
          </a:xfrm>
        </p:grpSpPr>
        <p:cxnSp>
          <p:nvCxnSpPr>
            <p:cNvPr id="41" name="Straight Connector 40"/>
            <p:cNvCxnSpPr/>
            <p:nvPr/>
          </p:nvCxnSpPr>
          <p:spPr>
            <a:xfrm>
              <a:off x="6444208" y="836712"/>
              <a:ext cx="0" cy="435215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6229768" y="1051153"/>
              <a:ext cx="0" cy="435215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845729" y="1300212"/>
            <a:ext cx="245042" cy="245042"/>
            <a:chOff x="6012160" y="836712"/>
            <a:chExt cx="435215" cy="435215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6444208" y="836712"/>
              <a:ext cx="0" cy="435215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6229768" y="1051153"/>
              <a:ext cx="0" cy="435215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426676" y="2038716"/>
                <a:ext cx="4656364" cy="13548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>
                    <a:latin typeface="Comic Sans MS" panose="030F0702030302020204" pitchFamily="66" charset="0"/>
                  </a:rPr>
                  <a:t>Introducing the lengths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𝑎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𝑏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that make up the diagonal shown, can you find two relationships between  </a:t>
                </a:r>
                <a14:m>
                  <m:oMath xmlns:m="http://schemas.openxmlformats.org/officeDocument/2006/math">
                    <m:r>
                      <a:rPr lang="en-GB" sz="2000" i="1" dirty="0">
                        <a:latin typeface="Cambria Math"/>
                      </a:rPr>
                      <m:t>𝑎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and  </a:t>
                </a:r>
                <a14:m>
                  <m:oMath xmlns:m="http://schemas.openxmlformats.org/officeDocument/2006/math">
                    <m:r>
                      <a:rPr lang="en-GB" sz="2000" i="1" dirty="0">
                        <a:latin typeface="Cambria Math"/>
                      </a:rPr>
                      <m:t>𝑏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?</a:t>
                </a: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6676" y="2038716"/>
                <a:ext cx="4656364" cy="1354858"/>
              </a:xfrm>
              <a:prstGeom prst="rect">
                <a:avLst/>
              </a:prstGeom>
              <a:blipFill>
                <a:blip r:embed="rId7"/>
                <a:stretch>
                  <a:fillRect l="-1047" b="-62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243928" y="398057"/>
            <a:ext cx="4889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Trapezium and Diagonals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1136447" y="1613055"/>
                <a:ext cx="38023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6447" y="1613055"/>
                <a:ext cx="380232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374735" y="2551295"/>
                <a:ext cx="3770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4735" y="2551295"/>
                <a:ext cx="377026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/>
          <p:cNvSpPr txBox="1"/>
          <p:nvPr/>
        </p:nvSpPr>
        <p:spPr>
          <a:xfrm>
            <a:off x="2937155" y="1030469"/>
            <a:ext cx="57801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There is an easier way to solve this problem!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28604" y="3783134"/>
                <a:ext cx="7709555" cy="16987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800" b="0" dirty="0"/>
                  <a:t>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GB" sz="2800" b="0" i="1" smtClean="0">
                            <a:latin typeface="Cambria Math"/>
                          </a:rPr>
                          <m:t>𝑏</m:t>
                        </m:r>
                      </m:den>
                    </m:f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/>
                          </a:rPr>
                          <m:t>𝐴</m:t>
                        </m:r>
                      </m:num>
                      <m:den>
                        <m:r>
                          <a:rPr lang="en-GB" sz="2400" i="1">
                            <a:latin typeface="Cambria Math"/>
                          </a:rPr>
                          <m:t>𝐷</m:t>
                        </m:r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  and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GB" sz="2400" i="1">
                            <a:latin typeface="Cambria Math"/>
                          </a:rPr>
                          <m:t>𝑏</m:t>
                        </m:r>
                      </m:den>
                    </m:f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/>
                          </a:rPr>
                          <m:t>𝐶</m:t>
                        </m:r>
                      </m:num>
                      <m:den>
                        <m:r>
                          <a:rPr lang="en-GB" sz="2400" i="1">
                            <a:latin typeface="Cambria Math"/>
                          </a:rPr>
                          <m:t>𝐵</m:t>
                        </m:r>
                      </m:den>
                    </m:f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400" dirty="0">
                    <a:latin typeface="Comic Sans MS" panose="030F0702030302020204" pitchFamily="66" charset="0"/>
                  </a:rPr>
                  <a:t>Eliminating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GB" sz="2400" i="1">
                            <a:latin typeface="Cambria Math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gives us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/>
                          </a:rPr>
                          <m:t>𝐴</m:t>
                        </m:r>
                      </m:num>
                      <m:den>
                        <m:r>
                          <a:rPr lang="en-GB" sz="2400" i="1">
                            <a:latin typeface="Cambria Math"/>
                          </a:rPr>
                          <m:t>𝐷</m:t>
                        </m:r>
                      </m:den>
                    </m:f>
                    <m:r>
                      <a:rPr lang="en-GB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𝐶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𝐵</m:t>
                        </m:r>
                      </m:den>
                    </m:f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and so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/>
                      </a:rPr>
                      <m:t>𝐴𝐵</m:t>
                    </m:r>
                    <m:r>
                      <a:rPr lang="en-GB" sz="2400" i="1" dirty="0" smtClean="0">
                        <a:latin typeface="Cambria Math"/>
                      </a:rPr>
                      <m:t>=</m:t>
                    </m:r>
                    <m:r>
                      <a:rPr lang="en-GB" sz="2400" i="1" dirty="0" smtClean="0">
                        <a:latin typeface="Cambria Math"/>
                      </a:rPr>
                      <m:t>𝐶𝐷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   </a:t>
                </a: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604" y="3783134"/>
                <a:ext cx="7709555" cy="1698735"/>
              </a:xfrm>
              <a:prstGeom prst="rect">
                <a:avLst/>
              </a:prstGeom>
              <a:blipFill>
                <a:blip r:embed="rId10"/>
                <a:stretch>
                  <a:fillRect l="-1186" b="-32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2026606" y="5648374"/>
                <a:ext cx="4800139" cy="1091004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GB" dirty="0">
                    <a:latin typeface="Comic Sans MS" panose="030F0702030302020204" pitchFamily="66" charset="0"/>
                  </a:rPr>
                  <a:t>Since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𝐴</m:t>
                    </m:r>
                    <m:r>
                      <a:rPr lang="en-GB" sz="2000" i="1" dirty="0" smtClean="0">
                        <a:latin typeface="Cambria Math"/>
                      </a:rPr>
                      <m:t>=</m:t>
                    </m:r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dirty="0">
                    <a:latin typeface="Comic Sans MS" panose="030F0702030302020204" pitchFamily="66" charset="0"/>
                  </a:rPr>
                  <a:t> (shown previously) we get our earlier result:</a:t>
                </a:r>
              </a:p>
              <a:p>
                <a:pPr>
                  <a:spcBef>
                    <a:spcPts val="6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>
                          <a:latin typeface="Cambria Math"/>
                        </a:rPr>
                        <m:t>𝑨</m:t>
                      </m:r>
                      <m:r>
                        <a:rPr lang="en-GB" sz="2000" b="1" i="1">
                          <a:latin typeface="Cambria Math"/>
                        </a:rPr>
                        <m:t>=</m:t>
                      </m:r>
                      <m:r>
                        <a:rPr lang="en-GB" sz="2000" b="1" i="1">
                          <a:latin typeface="Cambria Math"/>
                        </a:rPr>
                        <m:t>𝑩</m:t>
                      </m:r>
                      <m:r>
                        <a:rPr lang="en-GB" sz="2000" b="1" i="1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0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000" b="1" i="1">
                              <a:latin typeface="Cambria Math"/>
                            </a:rPr>
                            <m:t>𝑪𝑫</m:t>
                          </m:r>
                        </m:e>
                      </m:rad>
                    </m:oMath>
                  </m:oMathPara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6606" y="5648374"/>
                <a:ext cx="4800139" cy="1091004"/>
              </a:xfrm>
              <a:prstGeom prst="rect">
                <a:avLst/>
              </a:prstGeom>
              <a:blipFill>
                <a:blip r:embed="rId11"/>
                <a:stretch>
                  <a:fillRect l="-886" t="-552" r="-380"/>
                </a:stretch>
              </a:blipFill>
              <a:ln>
                <a:solidFill>
                  <a:schemeClr val="tx2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451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build="p"/>
      <p:bldP spid="43" grpId="0"/>
      <p:bldP spid="48" grpId="0"/>
      <p:bldP spid="52" grpId="0" uiExpand="1" build="p"/>
      <p:bldP spid="5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DB38E87-9255-4257-A85F-22F013EC9951}"/>
              </a:ext>
            </a:extLst>
          </p:cNvPr>
          <p:cNvSpPr>
            <a:spLocks noChangeAspect="1"/>
          </p:cNvSpPr>
          <p:nvPr/>
        </p:nvSpPr>
        <p:spPr>
          <a:xfrm>
            <a:off x="304802" y="292100"/>
            <a:ext cx="7862400" cy="5896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668" y="1447800"/>
            <a:ext cx="54864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955554" y="2654326"/>
                <a:ext cx="54136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554" y="2654326"/>
                <a:ext cx="541367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118044" y="2467919"/>
                <a:ext cx="55797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8044" y="2467919"/>
                <a:ext cx="557973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891658" y="1747839"/>
                <a:ext cx="73289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dirty="0" smtClean="0">
                          <a:latin typeface="Cambria Math"/>
                        </a:rPr>
                        <m:t>18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1658" y="1747839"/>
                <a:ext cx="732893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2305116" y="3806454"/>
                <a:ext cx="73289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dirty="0" smtClean="0">
                          <a:latin typeface="Cambria Math"/>
                        </a:rPr>
                        <m:t>50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5116" y="3806454"/>
                <a:ext cx="732893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oup 11"/>
          <p:cNvGrpSpPr/>
          <p:nvPr/>
        </p:nvGrpSpPr>
        <p:grpSpPr>
          <a:xfrm rot="16200000">
            <a:off x="618088" y="4902970"/>
            <a:ext cx="435215" cy="435215"/>
            <a:chOff x="6012160" y="836712"/>
            <a:chExt cx="435215" cy="435215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6444208" y="836712"/>
              <a:ext cx="0" cy="435215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6229768" y="1051153"/>
              <a:ext cx="0" cy="435215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599338" y="1502036"/>
            <a:ext cx="435215" cy="435215"/>
            <a:chOff x="6012160" y="836712"/>
            <a:chExt cx="435215" cy="435215"/>
          </a:xfrm>
        </p:grpSpPr>
        <p:cxnSp>
          <p:nvCxnSpPr>
            <p:cNvPr id="16" name="Straight Connector 15"/>
            <p:cNvCxnSpPr/>
            <p:nvPr/>
          </p:nvCxnSpPr>
          <p:spPr>
            <a:xfrm>
              <a:off x="6444208" y="836712"/>
              <a:ext cx="0" cy="435215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6229768" y="1051153"/>
              <a:ext cx="0" cy="435215"/>
            </a:xfrm>
            <a:prstGeom prst="line">
              <a:avLst/>
            </a:prstGeom>
            <a:ln w="222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599338" y="5636523"/>
            <a:ext cx="5254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In this trapezium  what are the areas A and B?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8228" y="398057"/>
            <a:ext cx="4889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Trapezium and Diagonals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CD35174-BF3B-48C8-8B3C-724DB1A9B140}"/>
              </a:ext>
            </a:extLst>
          </p:cNvPr>
          <p:cNvSpPr txBox="1"/>
          <p:nvPr/>
        </p:nvSpPr>
        <p:spPr>
          <a:xfrm>
            <a:off x="5753337" y="1524133"/>
            <a:ext cx="33805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What was the significance of the right angles?</a:t>
            </a:r>
          </a:p>
        </p:txBody>
      </p:sp>
    </p:spTree>
    <p:extLst>
      <p:ext uri="{BB962C8B-B14F-4D97-AF65-F5344CB8AC3E}">
        <p14:creationId xmlns:p14="http://schemas.microsoft.com/office/powerpoint/2010/main" val="3413400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DB38E87-9255-4257-A85F-22F013EC9951}"/>
              </a:ext>
            </a:extLst>
          </p:cNvPr>
          <p:cNvSpPr>
            <a:spLocks noChangeAspect="1"/>
          </p:cNvSpPr>
          <p:nvPr/>
        </p:nvSpPr>
        <p:spPr>
          <a:xfrm>
            <a:off x="304802" y="292100"/>
            <a:ext cx="7862400" cy="5896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2">
            <a:extLst>
              <a:ext uri="{FF2B5EF4-FFF2-40B4-BE49-F238E27FC236}">
                <a16:creationId xmlns:a16="http://schemas.microsoft.com/office/drawing/2014/main" id="{3BD1E427-FB37-4CB2-944F-11F1AB0D2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668" y="1447801"/>
            <a:ext cx="54864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652274" y="2501926"/>
                <a:ext cx="54136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dirty="0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2274" y="2501926"/>
                <a:ext cx="541367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550604" y="2467919"/>
                <a:ext cx="55797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0604" y="2467919"/>
                <a:ext cx="557973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618858" y="1747839"/>
                <a:ext cx="73289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dirty="0" smtClean="0">
                          <a:latin typeface="Cambria Math"/>
                        </a:rPr>
                        <m:t>18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8858" y="1747839"/>
                <a:ext cx="732893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280476" y="3806454"/>
                <a:ext cx="73289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dirty="0" smtClean="0">
                          <a:latin typeface="Cambria Math"/>
                        </a:rPr>
                        <m:t>50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0476" y="3806454"/>
                <a:ext cx="732893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5753337" y="1524133"/>
            <a:ext cx="338050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What was the significance of the right angles?</a:t>
            </a:r>
          </a:p>
          <a:p>
            <a:endParaRPr lang="en-GB" sz="2000" dirty="0">
              <a:latin typeface="Comic Sans MS" pitchFamily="66" charset="0"/>
            </a:endParaRPr>
          </a:p>
          <a:p>
            <a:r>
              <a:rPr lang="en-GB" sz="2000" dirty="0">
                <a:latin typeface="Comic Sans MS" pitchFamily="66" charset="0"/>
              </a:rPr>
              <a:t>There was none!  </a:t>
            </a:r>
          </a:p>
          <a:p>
            <a:endParaRPr lang="en-GB" sz="2000" dirty="0">
              <a:latin typeface="Comic Sans MS" pitchFamily="66" charset="0"/>
            </a:endParaRPr>
          </a:p>
          <a:p>
            <a:r>
              <a:rPr lang="en-GB" sz="2000" dirty="0">
                <a:latin typeface="Comic Sans MS" pitchFamily="66" charset="0"/>
              </a:rPr>
              <a:t>All of our previous reasoning applies in this situation as well.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99338" y="5636523"/>
            <a:ext cx="5254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In this trapezium  what are the areas A and B?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8228" y="398057"/>
            <a:ext cx="4889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Trapezium and Diagonals</a:t>
            </a:r>
          </a:p>
        </p:txBody>
      </p:sp>
    </p:spTree>
    <p:extLst>
      <p:ext uri="{BB962C8B-B14F-4D97-AF65-F5344CB8AC3E}">
        <p14:creationId xmlns:p14="http://schemas.microsoft.com/office/powerpoint/2010/main" val="1578977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</TotalTime>
  <Words>1018</Words>
  <Application>Microsoft Office PowerPoint</Application>
  <PresentationFormat>On-screen Show (4:3)</PresentationFormat>
  <Paragraphs>290</Paragraphs>
  <Slides>37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Bradley Hand ITC</vt:lpstr>
      <vt:lpstr>Calibri</vt:lpstr>
      <vt:lpstr>Cambria Math</vt:lpstr>
      <vt:lpstr>Comic Sans MS</vt:lpstr>
      <vt:lpstr>Office Theme</vt:lpstr>
      <vt:lpstr>Trapezium and Diagonals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EXTRAS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Polygons and Diagonals</dc:title>
  <dc:creator>John</dc:creator>
  <cp:lastModifiedBy>John Burke</cp:lastModifiedBy>
  <cp:revision>62</cp:revision>
  <cp:lastPrinted>2015-03-18T20:55:48Z</cp:lastPrinted>
  <dcterms:created xsi:type="dcterms:W3CDTF">2013-05-09T19:45:36Z</dcterms:created>
  <dcterms:modified xsi:type="dcterms:W3CDTF">2021-02-20T20:19:48Z</dcterms:modified>
</cp:coreProperties>
</file>